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2" r:id="rId9"/>
    <p:sldId id="263" r:id="rId10"/>
    <p:sldId id="27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8A93"/>
    <a:srgbClr val="00B3D2"/>
    <a:srgbClr val="404040"/>
    <a:srgbClr val="F1F5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84" autoAdjust="0"/>
    <p:restoredTop sz="94610"/>
  </p:normalViewPr>
  <p:slideViewPr>
    <p:cSldViewPr snapToGrid="0" snapToObjects="1">
      <p:cViewPr varScale="1">
        <p:scale>
          <a:sx n="88" d="100"/>
          <a:sy n="88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5849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23.png"/><Relationship Id="rId4" Type="http://schemas.openxmlformats.org/officeDocument/2006/relationships/image" Target="../media/image41.jpe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4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36.png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144" y="-7144"/>
            <a:ext cx="9158288" cy="5143500"/>
          </a:xfrm>
          <a:prstGeom prst="rect">
            <a:avLst/>
          </a:prstGeom>
          <a:ln>
            <a:noFill/>
          </a:ln>
        </p:spPr>
      </p:pic>
      <p:sp>
        <p:nvSpPr>
          <p:cNvPr id="3" name="Text 0"/>
          <p:cNvSpPr/>
          <p:nvPr/>
        </p:nvSpPr>
        <p:spPr>
          <a:xfrm>
            <a:off x="992981" y="1551589"/>
            <a:ext cx="7143750" cy="16973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4500"/>
              </a:lnSpc>
              <a:buNone/>
            </a:pPr>
            <a:r>
              <a:rPr lang="en-US" sz="3731" b="1" dirty="0">
                <a:solidFill>
                  <a:srgbClr val="1E293B"/>
                </a:solidFill>
              </a:rPr>
              <a:t>SuperbFusion ERP
Risk Assessment for Tema Shipyard</a:t>
            </a:r>
            <a:endParaRPr lang="en-US" sz="3731" dirty="0"/>
          </a:p>
        </p:txBody>
      </p:sp>
      <p:sp>
        <p:nvSpPr>
          <p:cNvPr id="4" name="Text 1"/>
          <p:cNvSpPr/>
          <p:nvPr/>
        </p:nvSpPr>
        <p:spPr>
          <a:xfrm>
            <a:off x="992981" y="3734702"/>
            <a:ext cx="7143750" cy="27324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486" kern="0" spc="1" dirty="0">
                <a:solidFill>
                  <a:srgbClr val="334155"/>
                </a:solidFill>
              </a:rPr>
              <a:t>A Smarter Way to Manage Health, Safety &amp; Environmental Risks</a:t>
            </a:r>
            <a:endParaRPr lang="en-US" sz="1486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404" y="4413052"/>
            <a:ext cx="144661" cy="12858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151065" y="4389834"/>
            <a:ext cx="106458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1E293B"/>
                </a:solidFill>
              </a:rPr>
              <a:t>TEMA SHIPYARD</a:t>
            </a:r>
            <a:endParaRPr lang="en-US" sz="885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6996" y="4413052"/>
            <a:ext cx="112514" cy="12858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069510" y="4389834"/>
            <a:ext cx="1024737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1E293B"/>
                </a:solidFill>
              </a:rPr>
              <a:t>FEBRUARY 2026</a:t>
            </a:r>
            <a:endParaRPr lang="en-US" sz="885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592" y="4413052"/>
            <a:ext cx="128588" cy="128588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6964180" y="4389834"/>
            <a:ext cx="1159101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885" b="1" dirty="0">
                <a:solidFill>
                  <a:srgbClr val="1E293B"/>
                </a:solidFill>
              </a:rPr>
              <a:t>HSE MODULE v1.0</a:t>
            </a:r>
            <a:endParaRPr lang="en-US" sz="885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543DA0-57DD-3537-3962-0057AD995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487" y="829353"/>
            <a:ext cx="7351712" cy="4050849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F0645597-17C7-58B8-4B4E-24B1B9BA2D32}"/>
              </a:ext>
            </a:extLst>
          </p:cNvPr>
          <p:cNvSpPr/>
          <p:nvPr/>
        </p:nvSpPr>
        <p:spPr>
          <a:xfrm>
            <a:off x="428625" y="221456"/>
            <a:ext cx="2901820" cy="39023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Risk Assessment form </a:t>
            </a:r>
            <a:endParaRPr lang="en-US" sz="2436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097DA2-2678-314D-D80D-7EAB1DA540D0}"/>
              </a:ext>
            </a:extLst>
          </p:cNvPr>
          <p:cNvSpPr/>
          <p:nvPr/>
        </p:nvSpPr>
        <p:spPr>
          <a:xfrm>
            <a:off x="428625" y="687586"/>
            <a:ext cx="914400" cy="45719"/>
          </a:xfrm>
          <a:prstGeom prst="rect">
            <a:avLst/>
          </a:prstGeom>
          <a:solidFill>
            <a:srgbClr val="00B3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088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285750"/>
            <a:ext cx="8572500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Objective Risk Scoring Matrix</a:t>
            </a:r>
            <a:endParaRPr lang="en-US" sz="2436" dirty="0"/>
          </a:p>
        </p:txBody>
      </p:sp>
      <p:sp>
        <p:nvSpPr>
          <p:cNvPr id="4" name="Shape 1"/>
          <p:cNvSpPr/>
          <p:nvPr/>
        </p:nvSpPr>
        <p:spPr>
          <a:xfrm>
            <a:off x="578644" y="1144786"/>
            <a:ext cx="774009" cy="453628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578644" y="1144786"/>
            <a:ext cx="774009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L \ I</a:t>
            </a:r>
            <a:endParaRPr lang="en-US" sz="784" dirty="0"/>
          </a:p>
        </p:txBody>
      </p:sp>
      <p:sp>
        <p:nvSpPr>
          <p:cNvPr id="6" name="Shape 3"/>
          <p:cNvSpPr/>
          <p:nvPr/>
        </p:nvSpPr>
        <p:spPr>
          <a:xfrm>
            <a:off x="1352652" y="1144786"/>
            <a:ext cx="770269" cy="453628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1352652" y="1144786"/>
            <a:ext cx="770269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1</a:t>
            </a:r>
            <a:endParaRPr lang="en-US" sz="784" dirty="0"/>
          </a:p>
        </p:txBody>
      </p:sp>
      <p:sp>
        <p:nvSpPr>
          <p:cNvPr id="8" name="Shape 5"/>
          <p:cNvSpPr/>
          <p:nvPr/>
        </p:nvSpPr>
        <p:spPr>
          <a:xfrm>
            <a:off x="2122922" y="1144786"/>
            <a:ext cx="770269" cy="453628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2122922" y="1144786"/>
            <a:ext cx="770269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2</a:t>
            </a:r>
            <a:endParaRPr lang="en-US" sz="784" dirty="0"/>
          </a:p>
        </p:txBody>
      </p:sp>
      <p:sp>
        <p:nvSpPr>
          <p:cNvPr id="10" name="Shape 7"/>
          <p:cNvSpPr/>
          <p:nvPr/>
        </p:nvSpPr>
        <p:spPr>
          <a:xfrm>
            <a:off x="2893191" y="1144786"/>
            <a:ext cx="770269" cy="453628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2893191" y="1144786"/>
            <a:ext cx="770269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3</a:t>
            </a:r>
            <a:endParaRPr lang="en-US" sz="784" dirty="0"/>
          </a:p>
        </p:txBody>
      </p:sp>
      <p:sp>
        <p:nvSpPr>
          <p:cNvPr id="12" name="Shape 9"/>
          <p:cNvSpPr/>
          <p:nvPr/>
        </p:nvSpPr>
        <p:spPr>
          <a:xfrm>
            <a:off x="3663460" y="1144786"/>
            <a:ext cx="770269" cy="453628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3663460" y="1144786"/>
            <a:ext cx="770269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4</a:t>
            </a:r>
            <a:endParaRPr lang="en-US" sz="784" dirty="0"/>
          </a:p>
        </p:txBody>
      </p:sp>
      <p:sp>
        <p:nvSpPr>
          <p:cNvPr id="14" name="Shape 11"/>
          <p:cNvSpPr/>
          <p:nvPr/>
        </p:nvSpPr>
        <p:spPr>
          <a:xfrm>
            <a:off x="4433729" y="1144786"/>
            <a:ext cx="774064" cy="453628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4433729" y="1144786"/>
            <a:ext cx="774064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5</a:t>
            </a:r>
            <a:endParaRPr lang="en-US" sz="784" dirty="0"/>
          </a:p>
        </p:txBody>
      </p:sp>
      <p:sp>
        <p:nvSpPr>
          <p:cNvPr id="16" name="Shape 13"/>
          <p:cNvSpPr/>
          <p:nvPr/>
        </p:nvSpPr>
        <p:spPr>
          <a:xfrm>
            <a:off x="578644" y="1598414"/>
            <a:ext cx="774009" cy="450056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578644" y="1598414"/>
            <a:ext cx="77400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5</a:t>
            </a:r>
            <a:endParaRPr lang="en-US" sz="784" dirty="0"/>
          </a:p>
        </p:txBody>
      </p:sp>
      <p:sp>
        <p:nvSpPr>
          <p:cNvPr id="18" name="Shape 15"/>
          <p:cNvSpPr/>
          <p:nvPr/>
        </p:nvSpPr>
        <p:spPr>
          <a:xfrm>
            <a:off x="1352652" y="1598414"/>
            <a:ext cx="770269" cy="450056"/>
          </a:xfrm>
          <a:prstGeom prst="rect">
            <a:avLst/>
          </a:prstGeom>
          <a:solidFill>
            <a:srgbClr val="FFD7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1352652" y="1598414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5 (M)</a:t>
            </a:r>
            <a:endParaRPr lang="en-US" sz="784" dirty="0"/>
          </a:p>
        </p:txBody>
      </p:sp>
      <p:sp>
        <p:nvSpPr>
          <p:cNvPr id="20" name="Shape 17"/>
          <p:cNvSpPr/>
          <p:nvPr/>
        </p:nvSpPr>
        <p:spPr>
          <a:xfrm>
            <a:off x="2122922" y="1598414"/>
            <a:ext cx="770269" cy="450056"/>
          </a:xfrm>
          <a:prstGeom prst="rect">
            <a:avLst/>
          </a:prstGeom>
          <a:solidFill>
            <a:srgbClr val="FF8C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2122922" y="1598414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10 (H)</a:t>
            </a:r>
            <a:endParaRPr lang="en-US" sz="784" dirty="0"/>
          </a:p>
        </p:txBody>
      </p:sp>
      <p:sp>
        <p:nvSpPr>
          <p:cNvPr id="22" name="Shape 19"/>
          <p:cNvSpPr/>
          <p:nvPr/>
        </p:nvSpPr>
        <p:spPr>
          <a:xfrm>
            <a:off x="2893191" y="1598414"/>
            <a:ext cx="770269" cy="450056"/>
          </a:xfrm>
          <a:prstGeom prst="rect">
            <a:avLst/>
          </a:prstGeom>
          <a:solidFill>
            <a:srgbClr val="FF8C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2893191" y="1598414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15 (H)</a:t>
            </a:r>
            <a:endParaRPr lang="en-US" sz="784" dirty="0"/>
          </a:p>
        </p:txBody>
      </p:sp>
      <p:sp>
        <p:nvSpPr>
          <p:cNvPr id="24" name="Shape 21"/>
          <p:cNvSpPr/>
          <p:nvPr/>
        </p:nvSpPr>
        <p:spPr>
          <a:xfrm>
            <a:off x="3663460" y="1598414"/>
            <a:ext cx="770269" cy="450056"/>
          </a:xfrm>
          <a:prstGeom prst="rect">
            <a:avLst/>
          </a:prstGeom>
          <a:solidFill>
            <a:srgbClr val="FF00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3663460" y="1598414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20 (C)</a:t>
            </a:r>
            <a:endParaRPr lang="en-US" sz="784" dirty="0"/>
          </a:p>
        </p:txBody>
      </p:sp>
      <p:sp>
        <p:nvSpPr>
          <p:cNvPr id="26" name="Shape 23"/>
          <p:cNvSpPr/>
          <p:nvPr/>
        </p:nvSpPr>
        <p:spPr>
          <a:xfrm>
            <a:off x="4433729" y="1598414"/>
            <a:ext cx="774064" cy="450056"/>
          </a:xfrm>
          <a:prstGeom prst="rect">
            <a:avLst/>
          </a:prstGeom>
          <a:solidFill>
            <a:srgbClr val="FF00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4433729" y="1598414"/>
            <a:ext cx="774064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25 (C)</a:t>
            </a:r>
            <a:endParaRPr lang="en-US" sz="784" dirty="0"/>
          </a:p>
        </p:txBody>
      </p:sp>
      <p:sp>
        <p:nvSpPr>
          <p:cNvPr id="28" name="Shape 25"/>
          <p:cNvSpPr/>
          <p:nvPr/>
        </p:nvSpPr>
        <p:spPr>
          <a:xfrm>
            <a:off x="578644" y="2041327"/>
            <a:ext cx="774009" cy="450056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29" name="Text 26"/>
          <p:cNvSpPr/>
          <p:nvPr/>
        </p:nvSpPr>
        <p:spPr>
          <a:xfrm>
            <a:off x="578644" y="2041327"/>
            <a:ext cx="77400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4</a:t>
            </a:r>
            <a:endParaRPr lang="en-US" sz="784" dirty="0"/>
          </a:p>
        </p:txBody>
      </p:sp>
      <p:sp>
        <p:nvSpPr>
          <p:cNvPr id="30" name="Shape 27"/>
          <p:cNvSpPr/>
          <p:nvPr/>
        </p:nvSpPr>
        <p:spPr>
          <a:xfrm>
            <a:off x="1352652" y="2041327"/>
            <a:ext cx="770269" cy="450056"/>
          </a:xfrm>
          <a:prstGeom prst="rect">
            <a:avLst/>
          </a:prstGeom>
          <a:solidFill>
            <a:srgbClr val="FFD7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1352652" y="2041327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4 (M)</a:t>
            </a:r>
            <a:endParaRPr lang="en-US" sz="784" dirty="0"/>
          </a:p>
        </p:txBody>
      </p:sp>
      <p:sp>
        <p:nvSpPr>
          <p:cNvPr id="32" name="Shape 29"/>
          <p:cNvSpPr/>
          <p:nvPr/>
        </p:nvSpPr>
        <p:spPr>
          <a:xfrm>
            <a:off x="2122922" y="2041327"/>
            <a:ext cx="770269" cy="450056"/>
          </a:xfrm>
          <a:prstGeom prst="rect">
            <a:avLst/>
          </a:prstGeom>
          <a:solidFill>
            <a:srgbClr val="FFD7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33" name="Text 30"/>
          <p:cNvSpPr/>
          <p:nvPr/>
        </p:nvSpPr>
        <p:spPr>
          <a:xfrm>
            <a:off x="2122922" y="2041327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8 (M)</a:t>
            </a:r>
            <a:endParaRPr lang="en-US" sz="784" dirty="0"/>
          </a:p>
        </p:txBody>
      </p:sp>
      <p:sp>
        <p:nvSpPr>
          <p:cNvPr id="34" name="Shape 31"/>
          <p:cNvSpPr/>
          <p:nvPr/>
        </p:nvSpPr>
        <p:spPr>
          <a:xfrm>
            <a:off x="2893191" y="2041327"/>
            <a:ext cx="770269" cy="450056"/>
          </a:xfrm>
          <a:prstGeom prst="rect">
            <a:avLst/>
          </a:prstGeom>
          <a:solidFill>
            <a:srgbClr val="FF8C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35" name="Text 32"/>
          <p:cNvSpPr/>
          <p:nvPr/>
        </p:nvSpPr>
        <p:spPr>
          <a:xfrm>
            <a:off x="2893191" y="2041327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12 (H)</a:t>
            </a:r>
            <a:endParaRPr lang="en-US" sz="784" dirty="0"/>
          </a:p>
        </p:txBody>
      </p:sp>
      <p:sp>
        <p:nvSpPr>
          <p:cNvPr id="36" name="Shape 33"/>
          <p:cNvSpPr/>
          <p:nvPr/>
        </p:nvSpPr>
        <p:spPr>
          <a:xfrm>
            <a:off x="3663460" y="2041327"/>
            <a:ext cx="770269" cy="450056"/>
          </a:xfrm>
          <a:prstGeom prst="rect">
            <a:avLst/>
          </a:prstGeom>
          <a:solidFill>
            <a:srgbClr val="FF00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37" name="Text 34"/>
          <p:cNvSpPr/>
          <p:nvPr/>
        </p:nvSpPr>
        <p:spPr>
          <a:xfrm>
            <a:off x="3663460" y="2041327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16 (C)</a:t>
            </a:r>
            <a:endParaRPr lang="en-US" sz="784" dirty="0"/>
          </a:p>
        </p:txBody>
      </p:sp>
      <p:sp>
        <p:nvSpPr>
          <p:cNvPr id="38" name="Shape 35"/>
          <p:cNvSpPr/>
          <p:nvPr/>
        </p:nvSpPr>
        <p:spPr>
          <a:xfrm>
            <a:off x="4433729" y="2041327"/>
            <a:ext cx="774064" cy="450056"/>
          </a:xfrm>
          <a:prstGeom prst="rect">
            <a:avLst/>
          </a:prstGeom>
          <a:solidFill>
            <a:srgbClr val="FF00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39" name="Text 36"/>
          <p:cNvSpPr/>
          <p:nvPr/>
        </p:nvSpPr>
        <p:spPr>
          <a:xfrm>
            <a:off x="4433729" y="2041327"/>
            <a:ext cx="774064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20 (C)</a:t>
            </a:r>
            <a:endParaRPr lang="en-US" sz="784" dirty="0"/>
          </a:p>
        </p:txBody>
      </p:sp>
      <p:sp>
        <p:nvSpPr>
          <p:cNvPr id="40" name="Shape 37"/>
          <p:cNvSpPr/>
          <p:nvPr/>
        </p:nvSpPr>
        <p:spPr>
          <a:xfrm>
            <a:off x="578644" y="2484239"/>
            <a:ext cx="774009" cy="450056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41" name="Text 38"/>
          <p:cNvSpPr/>
          <p:nvPr/>
        </p:nvSpPr>
        <p:spPr>
          <a:xfrm>
            <a:off x="578644" y="2484239"/>
            <a:ext cx="77400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3</a:t>
            </a:r>
            <a:endParaRPr lang="en-US" sz="784" dirty="0"/>
          </a:p>
        </p:txBody>
      </p:sp>
      <p:sp>
        <p:nvSpPr>
          <p:cNvPr id="42" name="Shape 39"/>
          <p:cNvSpPr/>
          <p:nvPr/>
        </p:nvSpPr>
        <p:spPr>
          <a:xfrm>
            <a:off x="1352652" y="2484239"/>
            <a:ext cx="770269" cy="450056"/>
          </a:xfrm>
          <a:prstGeom prst="rect">
            <a:avLst/>
          </a:prstGeom>
          <a:solidFill>
            <a:srgbClr val="0080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43" name="Text 40"/>
          <p:cNvSpPr/>
          <p:nvPr/>
        </p:nvSpPr>
        <p:spPr>
          <a:xfrm>
            <a:off x="1352652" y="2484239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3 (L)</a:t>
            </a:r>
            <a:endParaRPr lang="en-US" sz="784" dirty="0"/>
          </a:p>
        </p:txBody>
      </p:sp>
      <p:sp>
        <p:nvSpPr>
          <p:cNvPr id="44" name="Shape 41"/>
          <p:cNvSpPr/>
          <p:nvPr/>
        </p:nvSpPr>
        <p:spPr>
          <a:xfrm>
            <a:off x="2122922" y="2484239"/>
            <a:ext cx="770269" cy="450056"/>
          </a:xfrm>
          <a:prstGeom prst="rect">
            <a:avLst/>
          </a:prstGeom>
          <a:solidFill>
            <a:srgbClr val="FFD7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45" name="Text 42"/>
          <p:cNvSpPr/>
          <p:nvPr/>
        </p:nvSpPr>
        <p:spPr>
          <a:xfrm>
            <a:off x="2122922" y="2484239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6 (M)</a:t>
            </a:r>
            <a:endParaRPr lang="en-US" sz="784" dirty="0"/>
          </a:p>
        </p:txBody>
      </p:sp>
      <p:sp>
        <p:nvSpPr>
          <p:cNvPr id="46" name="Shape 43"/>
          <p:cNvSpPr/>
          <p:nvPr/>
        </p:nvSpPr>
        <p:spPr>
          <a:xfrm>
            <a:off x="2893191" y="2484239"/>
            <a:ext cx="770269" cy="450056"/>
          </a:xfrm>
          <a:prstGeom prst="rect">
            <a:avLst/>
          </a:prstGeom>
          <a:solidFill>
            <a:srgbClr val="FFD7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47" name="Text 44"/>
          <p:cNvSpPr/>
          <p:nvPr/>
        </p:nvSpPr>
        <p:spPr>
          <a:xfrm>
            <a:off x="2893191" y="2484239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9 (M)</a:t>
            </a:r>
            <a:endParaRPr lang="en-US" sz="784" dirty="0"/>
          </a:p>
        </p:txBody>
      </p:sp>
      <p:sp>
        <p:nvSpPr>
          <p:cNvPr id="48" name="Shape 45"/>
          <p:cNvSpPr/>
          <p:nvPr/>
        </p:nvSpPr>
        <p:spPr>
          <a:xfrm>
            <a:off x="3663460" y="2484239"/>
            <a:ext cx="770269" cy="450056"/>
          </a:xfrm>
          <a:prstGeom prst="rect">
            <a:avLst/>
          </a:prstGeom>
          <a:solidFill>
            <a:srgbClr val="FF8C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49" name="Text 46"/>
          <p:cNvSpPr/>
          <p:nvPr/>
        </p:nvSpPr>
        <p:spPr>
          <a:xfrm>
            <a:off x="3663460" y="2484239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12 (H)</a:t>
            </a:r>
            <a:endParaRPr lang="en-US" sz="784" dirty="0"/>
          </a:p>
        </p:txBody>
      </p:sp>
      <p:sp>
        <p:nvSpPr>
          <p:cNvPr id="50" name="Shape 47"/>
          <p:cNvSpPr/>
          <p:nvPr/>
        </p:nvSpPr>
        <p:spPr>
          <a:xfrm>
            <a:off x="4433729" y="2484239"/>
            <a:ext cx="774064" cy="450056"/>
          </a:xfrm>
          <a:prstGeom prst="rect">
            <a:avLst/>
          </a:prstGeom>
          <a:solidFill>
            <a:srgbClr val="FF8C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51" name="Text 48"/>
          <p:cNvSpPr/>
          <p:nvPr/>
        </p:nvSpPr>
        <p:spPr>
          <a:xfrm>
            <a:off x="4433729" y="2484239"/>
            <a:ext cx="774064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15 (H)</a:t>
            </a:r>
            <a:endParaRPr lang="en-US" sz="784" dirty="0"/>
          </a:p>
        </p:txBody>
      </p:sp>
      <p:sp>
        <p:nvSpPr>
          <p:cNvPr id="52" name="Shape 49"/>
          <p:cNvSpPr/>
          <p:nvPr/>
        </p:nvSpPr>
        <p:spPr>
          <a:xfrm>
            <a:off x="578644" y="2927152"/>
            <a:ext cx="774009" cy="450056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53" name="Text 50"/>
          <p:cNvSpPr/>
          <p:nvPr/>
        </p:nvSpPr>
        <p:spPr>
          <a:xfrm>
            <a:off x="578644" y="2927152"/>
            <a:ext cx="77400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2</a:t>
            </a:r>
            <a:endParaRPr lang="en-US" sz="784" dirty="0"/>
          </a:p>
        </p:txBody>
      </p:sp>
      <p:sp>
        <p:nvSpPr>
          <p:cNvPr id="54" name="Shape 51"/>
          <p:cNvSpPr/>
          <p:nvPr/>
        </p:nvSpPr>
        <p:spPr>
          <a:xfrm>
            <a:off x="1352652" y="2927152"/>
            <a:ext cx="770269" cy="450056"/>
          </a:xfrm>
          <a:prstGeom prst="rect">
            <a:avLst/>
          </a:prstGeom>
          <a:solidFill>
            <a:srgbClr val="0080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55" name="Text 52"/>
          <p:cNvSpPr/>
          <p:nvPr/>
        </p:nvSpPr>
        <p:spPr>
          <a:xfrm>
            <a:off x="1352652" y="2927152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2 (L)</a:t>
            </a:r>
            <a:endParaRPr lang="en-US" sz="784" dirty="0"/>
          </a:p>
        </p:txBody>
      </p:sp>
      <p:sp>
        <p:nvSpPr>
          <p:cNvPr id="56" name="Shape 53"/>
          <p:cNvSpPr/>
          <p:nvPr/>
        </p:nvSpPr>
        <p:spPr>
          <a:xfrm>
            <a:off x="2122922" y="2927152"/>
            <a:ext cx="770269" cy="450056"/>
          </a:xfrm>
          <a:prstGeom prst="rect">
            <a:avLst/>
          </a:prstGeom>
          <a:solidFill>
            <a:srgbClr val="FFD7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57" name="Text 54"/>
          <p:cNvSpPr/>
          <p:nvPr/>
        </p:nvSpPr>
        <p:spPr>
          <a:xfrm>
            <a:off x="2122922" y="2927152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4 (M)</a:t>
            </a:r>
            <a:endParaRPr lang="en-US" sz="784" dirty="0"/>
          </a:p>
        </p:txBody>
      </p:sp>
      <p:sp>
        <p:nvSpPr>
          <p:cNvPr id="58" name="Shape 55"/>
          <p:cNvSpPr/>
          <p:nvPr/>
        </p:nvSpPr>
        <p:spPr>
          <a:xfrm>
            <a:off x="2893191" y="2927152"/>
            <a:ext cx="770269" cy="450056"/>
          </a:xfrm>
          <a:prstGeom prst="rect">
            <a:avLst/>
          </a:prstGeom>
          <a:solidFill>
            <a:srgbClr val="FFD7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59" name="Text 56"/>
          <p:cNvSpPr/>
          <p:nvPr/>
        </p:nvSpPr>
        <p:spPr>
          <a:xfrm>
            <a:off x="2893191" y="2927152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6 (M)</a:t>
            </a:r>
            <a:endParaRPr lang="en-US" sz="784" dirty="0"/>
          </a:p>
        </p:txBody>
      </p:sp>
      <p:sp>
        <p:nvSpPr>
          <p:cNvPr id="60" name="Shape 57"/>
          <p:cNvSpPr/>
          <p:nvPr/>
        </p:nvSpPr>
        <p:spPr>
          <a:xfrm>
            <a:off x="3663460" y="2927152"/>
            <a:ext cx="770269" cy="450056"/>
          </a:xfrm>
          <a:prstGeom prst="rect">
            <a:avLst/>
          </a:prstGeom>
          <a:solidFill>
            <a:srgbClr val="FFD7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61" name="Text 58"/>
          <p:cNvSpPr/>
          <p:nvPr/>
        </p:nvSpPr>
        <p:spPr>
          <a:xfrm>
            <a:off x="3663460" y="2927152"/>
            <a:ext cx="770269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8 (M)</a:t>
            </a:r>
            <a:endParaRPr lang="en-US" sz="784" dirty="0"/>
          </a:p>
        </p:txBody>
      </p:sp>
      <p:sp>
        <p:nvSpPr>
          <p:cNvPr id="62" name="Shape 59"/>
          <p:cNvSpPr/>
          <p:nvPr/>
        </p:nvSpPr>
        <p:spPr>
          <a:xfrm>
            <a:off x="4433729" y="2927152"/>
            <a:ext cx="774064" cy="450056"/>
          </a:xfrm>
          <a:prstGeom prst="rect">
            <a:avLst/>
          </a:prstGeom>
          <a:solidFill>
            <a:srgbClr val="FF8C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63" name="Text 60"/>
          <p:cNvSpPr/>
          <p:nvPr/>
        </p:nvSpPr>
        <p:spPr>
          <a:xfrm>
            <a:off x="4433729" y="2927152"/>
            <a:ext cx="774064" cy="450056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10 (H)</a:t>
            </a:r>
            <a:endParaRPr lang="en-US" sz="784" dirty="0"/>
          </a:p>
        </p:txBody>
      </p:sp>
      <p:sp>
        <p:nvSpPr>
          <p:cNvPr id="64" name="Shape 61"/>
          <p:cNvSpPr/>
          <p:nvPr/>
        </p:nvSpPr>
        <p:spPr>
          <a:xfrm>
            <a:off x="578644" y="3370064"/>
            <a:ext cx="774009" cy="453628"/>
          </a:xfrm>
          <a:prstGeom prst="rect">
            <a:avLst/>
          </a:prstGeom>
          <a:solidFill>
            <a:srgbClr val="1E293B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65" name="Text 62"/>
          <p:cNvSpPr/>
          <p:nvPr/>
        </p:nvSpPr>
        <p:spPr>
          <a:xfrm>
            <a:off x="578644" y="3370064"/>
            <a:ext cx="774009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1F5F9"/>
                </a:solidFill>
              </a:rPr>
              <a:t>1</a:t>
            </a:r>
            <a:endParaRPr lang="en-US" sz="784" dirty="0"/>
          </a:p>
        </p:txBody>
      </p:sp>
      <p:sp>
        <p:nvSpPr>
          <p:cNvPr id="66" name="Shape 63"/>
          <p:cNvSpPr/>
          <p:nvPr/>
        </p:nvSpPr>
        <p:spPr>
          <a:xfrm>
            <a:off x="1352652" y="3370064"/>
            <a:ext cx="770269" cy="453628"/>
          </a:xfrm>
          <a:prstGeom prst="rect">
            <a:avLst/>
          </a:prstGeom>
          <a:solidFill>
            <a:srgbClr val="0080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67" name="Text 64"/>
          <p:cNvSpPr/>
          <p:nvPr/>
        </p:nvSpPr>
        <p:spPr>
          <a:xfrm>
            <a:off x="1352652" y="3370064"/>
            <a:ext cx="770269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1 (L)</a:t>
            </a:r>
            <a:endParaRPr lang="en-US" sz="784" dirty="0"/>
          </a:p>
        </p:txBody>
      </p:sp>
      <p:sp>
        <p:nvSpPr>
          <p:cNvPr id="68" name="Shape 65"/>
          <p:cNvSpPr/>
          <p:nvPr/>
        </p:nvSpPr>
        <p:spPr>
          <a:xfrm>
            <a:off x="2117927" y="3370064"/>
            <a:ext cx="771525" cy="453628"/>
          </a:xfrm>
          <a:prstGeom prst="rect">
            <a:avLst/>
          </a:prstGeom>
          <a:solidFill>
            <a:srgbClr val="0080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69" name="Text 66"/>
          <p:cNvSpPr/>
          <p:nvPr/>
        </p:nvSpPr>
        <p:spPr>
          <a:xfrm>
            <a:off x="2117927" y="3370064"/>
            <a:ext cx="771525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2 (L)</a:t>
            </a:r>
            <a:endParaRPr lang="en-US" sz="784" dirty="0"/>
          </a:p>
        </p:txBody>
      </p:sp>
      <p:sp>
        <p:nvSpPr>
          <p:cNvPr id="70" name="Shape 67"/>
          <p:cNvSpPr/>
          <p:nvPr/>
        </p:nvSpPr>
        <p:spPr>
          <a:xfrm>
            <a:off x="2885656" y="3370064"/>
            <a:ext cx="772753" cy="453628"/>
          </a:xfrm>
          <a:prstGeom prst="rect">
            <a:avLst/>
          </a:prstGeom>
          <a:solidFill>
            <a:srgbClr val="0080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71" name="Text 68"/>
          <p:cNvSpPr/>
          <p:nvPr/>
        </p:nvSpPr>
        <p:spPr>
          <a:xfrm>
            <a:off x="2885656" y="3370064"/>
            <a:ext cx="772753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FFFFFF"/>
                </a:solidFill>
              </a:rPr>
              <a:t>3 (L)</a:t>
            </a:r>
            <a:endParaRPr lang="en-US" sz="784" dirty="0"/>
          </a:p>
        </p:txBody>
      </p:sp>
      <p:sp>
        <p:nvSpPr>
          <p:cNvPr id="72" name="Shape 69"/>
          <p:cNvSpPr/>
          <p:nvPr/>
        </p:nvSpPr>
        <p:spPr>
          <a:xfrm>
            <a:off x="3655926" y="3370064"/>
            <a:ext cx="774009" cy="453628"/>
          </a:xfrm>
          <a:prstGeom prst="rect">
            <a:avLst/>
          </a:prstGeom>
          <a:solidFill>
            <a:srgbClr val="FFD7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73" name="Text 70"/>
          <p:cNvSpPr/>
          <p:nvPr/>
        </p:nvSpPr>
        <p:spPr>
          <a:xfrm>
            <a:off x="3655926" y="3370064"/>
            <a:ext cx="774009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4 (M)</a:t>
            </a:r>
            <a:endParaRPr lang="en-US" sz="784" dirty="0"/>
          </a:p>
        </p:txBody>
      </p:sp>
      <p:sp>
        <p:nvSpPr>
          <p:cNvPr id="74" name="Shape 71"/>
          <p:cNvSpPr/>
          <p:nvPr/>
        </p:nvSpPr>
        <p:spPr>
          <a:xfrm>
            <a:off x="4428706" y="3370064"/>
            <a:ext cx="779087" cy="453628"/>
          </a:xfrm>
          <a:prstGeom prst="rect">
            <a:avLst/>
          </a:prstGeom>
          <a:solidFill>
            <a:srgbClr val="FFD70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75" name="Text 72"/>
          <p:cNvSpPr/>
          <p:nvPr/>
        </p:nvSpPr>
        <p:spPr>
          <a:xfrm>
            <a:off x="4428706" y="3370064"/>
            <a:ext cx="779087" cy="453628"/>
          </a:xfrm>
          <a:prstGeom prst="rect">
            <a:avLst/>
          </a:prstGeom>
          <a:noFill/>
          <a:ln/>
        </p:spPr>
        <p:txBody>
          <a:bodyPr wrap="square" lIns="8509" tIns="8509" rIns="8509" bIns="8509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5 (M)</a:t>
            </a:r>
            <a:endParaRPr lang="en-US" sz="784" dirty="0"/>
          </a:p>
        </p:txBody>
      </p:sp>
      <p:sp>
        <p:nvSpPr>
          <p:cNvPr id="76" name="Text 73"/>
          <p:cNvSpPr/>
          <p:nvPr/>
        </p:nvSpPr>
        <p:spPr>
          <a:xfrm>
            <a:off x="5986463" y="1280517"/>
            <a:ext cx="1465669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50" dirty="0">
                <a:solidFill>
                  <a:srgbClr val="1E293B"/>
                </a:solidFill>
              </a:rPr>
              <a:t>Critical (20-25)</a:t>
            </a:r>
            <a:endParaRPr lang="en-US" sz="1050" dirty="0"/>
          </a:p>
        </p:txBody>
      </p:sp>
      <p:sp>
        <p:nvSpPr>
          <p:cNvPr id="77" name="Text 74"/>
          <p:cNvSpPr/>
          <p:nvPr/>
        </p:nvSpPr>
        <p:spPr>
          <a:xfrm>
            <a:off x="5986463" y="1518047"/>
            <a:ext cx="1465669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Immediate action required.</a:t>
            </a:r>
            <a:endParaRPr lang="en-US" sz="834" dirty="0"/>
          </a:p>
        </p:txBody>
      </p:sp>
      <p:sp>
        <p:nvSpPr>
          <p:cNvPr id="78" name="Text 75"/>
          <p:cNvSpPr/>
          <p:nvPr/>
        </p:nvSpPr>
        <p:spPr>
          <a:xfrm>
            <a:off x="5986463" y="1783426"/>
            <a:ext cx="2084161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50" dirty="0">
                <a:solidFill>
                  <a:srgbClr val="1E293B"/>
                </a:solidFill>
              </a:rPr>
              <a:t>High (10-16)</a:t>
            </a:r>
            <a:endParaRPr lang="en-US" sz="1050" dirty="0"/>
          </a:p>
        </p:txBody>
      </p:sp>
      <p:sp>
        <p:nvSpPr>
          <p:cNvPr id="79" name="Text 76"/>
          <p:cNvSpPr/>
          <p:nvPr/>
        </p:nvSpPr>
        <p:spPr>
          <a:xfrm>
            <a:off x="5986463" y="2020956"/>
            <a:ext cx="2084161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Senior management attention needed.</a:t>
            </a:r>
            <a:endParaRPr lang="en-US" sz="834" dirty="0"/>
          </a:p>
        </p:txBody>
      </p:sp>
      <p:sp>
        <p:nvSpPr>
          <p:cNvPr id="80" name="Text 77"/>
          <p:cNvSpPr/>
          <p:nvPr/>
        </p:nvSpPr>
        <p:spPr>
          <a:xfrm>
            <a:off x="5986463" y="2286335"/>
            <a:ext cx="2004826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50" dirty="0">
                <a:solidFill>
                  <a:srgbClr val="1E293B"/>
                </a:solidFill>
              </a:rPr>
              <a:t>Medium (4-9)</a:t>
            </a:r>
            <a:endParaRPr lang="en-US" sz="1050" dirty="0"/>
          </a:p>
        </p:txBody>
      </p:sp>
      <p:sp>
        <p:nvSpPr>
          <p:cNvPr id="81" name="Text 78"/>
          <p:cNvSpPr/>
          <p:nvPr/>
        </p:nvSpPr>
        <p:spPr>
          <a:xfrm>
            <a:off x="5986463" y="2523865"/>
            <a:ext cx="2004826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Management responsibility specified.</a:t>
            </a:r>
            <a:endParaRPr lang="en-US" sz="834" dirty="0"/>
          </a:p>
        </p:txBody>
      </p:sp>
      <p:sp>
        <p:nvSpPr>
          <p:cNvPr id="82" name="Text 79"/>
          <p:cNvSpPr/>
          <p:nvPr/>
        </p:nvSpPr>
        <p:spPr>
          <a:xfrm>
            <a:off x="5986463" y="2789244"/>
            <a:ext cx="1682744" cy="20002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050" dirty="0">
                <a:solidFill>
                  <a:srgbClr val="1E293B"/>
                </a:solidFill>
              </a:rPr>
              <a:t>Low (1-3)</a:t>
            </a:r>
            <a:endParaRPr lang="en-US" sz="1050" dirty="0"/>
          </a:p>
        </p:txBody>
      </p:sp>
      <p:sp>
        <p:nvSpPr>
          <p:cNvPr id="83" name="Text 80"/>
          <p:cNvSpPr/>
          <p:nvPr/>
        </p:nvSpPr>
        <p:spPr>
          <a:xfrm>
            <a:off x="5986463" y="3026773"/>
            <a:ext cx="1682744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Manage by routine procedures.</a:t>
            </a:r>
            <a:endParaRPr lang="en-US" sz="834" dirty="0"/>
          </a:p>
        </p:txBody>
      </p:sp>
      <p:sp>
        <p:nvSpPr>
          <p:cNvPr id="84" name="Shape 81"/>
          <p:cNvSpPr/>
          <p:nvPr/>
        </p:nvSpPr>
        <p:spPr>
          <a:xfrm>
            <a:off x="5426643" y="3541514"/>
            <a:ext cx="2625021" cy="282178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85" name="Text 82"/>
          <p:cNvSpPr/>
          <p:nvPr/>
        </p:nvSpPr>
        <p:spPr>
          <a:xfrm>
            <a:off x="5445603" y="3470077"/>
            <a:ext cx="2625021" cy="282178"/>
          </a:xfrm>
          <a:prstGeom prst="rect">
            <a:avLst/>
          </a:prstGeom>
          <a:noFill/>
          <a:ln/>
        </p:spPr>
        <p:txBody>
          <a:bodyPr wrap="square" lIns="170053" tIns="127508" rIns="170053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chemeClr val="bg1"/>
                </a:solidFill>
              </a:rPr>
              <a:t>Aligned with ISO 31000 &amp; ISO 45001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57188"/>
            <a:ext cx="8572500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Audit-Ready Security &amp; Compliance</a:t>
            </a:r>
            <a:endParaRPr lang="en-US" sz="243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1225962"/>
            <a:ext cx="250031" cy="2000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4381" y="1189351"/>
            <a:ext cx="2497913" cy="27324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1E293B"/>
                </a:solidFill>
              </a:rPr>
              <a:t>Security Architecture</a:t>
            </a:r>
            <a:endParaRPr lang="en-US" sz="1397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5" y="1626905"/>
            <a:ext cx="112514" cy="128588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626864" y="1591187"/>
            <a:ext cx="3787973" cy="3200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Role-Based Access (RBAC)</a:t>
            </a:r>
            <a:r>
              <a:rPr lang="en-US" sz="834" dirty="0">
                <a:solidFill>
                  <a:srgbClr val="334155"/>
                </a:solidFill>
              </a:rPr>
              <a:t>: Authorized users only for creating, editing, or closing risks.</a:t>
            </a:r>
            <a:endParaRPr lang="en-US" sz="784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625" y="2032648"/>
            <a:ext cx="112514" cy="128588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626864" y="1996929"/>
            <a:ext cx="3787973" cy="3200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Immutable Logs</a:t>
            </a:r>
            <a:r>
              <a:rPr lang="en-US" sz="834" dirty="0">
                <a:solidFill>
                  <a:srgbClr val="334155"/>
                </a:solidFill>
              </a:rPr>
              <a:t>: Every record includes time-stamped "created_by" and "updated_at" data.</a:t>
            </a:r>
            <a:endParaRPr lang="en-US" sz="784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625" y="2438391"/>
            <a:ext cx="112514" cy="128588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626864" y="2402672"/>
            <a:ext cx="3787973" cy="3200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Data Integrity</a:t>
            </a:r>
            <a:r>
              <a:rPr lang="en-US" sz="834" dirty="0">
                <a:solidFill>
                  <a:srgbClr val="334155"/>
                </a:solidFill>
              </a:rPr>
              <a:t>: Secure authentication with password hashing and session management.</a:t>
            </a:r>
            <a:endParaRPr lang="en-US" sz="784" dirty="0"/>
          </a:p>
        </p:txBody>
      </p:sp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72038" y="1225962"/>
            <a:ext cx="150019" cy="200025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5107781" y="1189351"/>
            <a:ext cx="2572336" cy="27324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1E293B"/>
                </a:solidFill>
              </a:rPr>
              <a:t>Regulatory Alignment</a:t>
            </a:r>
            <a:endParaRPr lang="en-US" sz="1397" dirty="0"/>
          </a:p>
        </p:txBody>
      </p:sp>
      <p:sp>
        <p:nvSpPr>
          <p:cNvPr id="14" name="Text 6"/>
          <p:cNvSpPr/>
          <p:nvPr/>
        </p:nvSpPr>
        <p:spPr>
          <a:xfrm>
            <a:off x="4872038" y="1591187"/>
            <a:ext cx="3986213" cy="1600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SuperbFusion meets the stringent requirements for:</a:t>
            </a:r>
            <a:endParaRPr lang="en-US" sz="834" dirty="0"/>
          </a:p>
        </p:txBody>
      </p:sp>
      <p:sp>
        <p:nvSpPr>
          <p:cNvPr id="15" name="Shape 7"/>
          <p:cNvSpPr/>
          <p:nvPr/>
        </p:nvSpPr>
        <p:spPr>
          <a:xfrm>
            <a:off x="4872038" y="1851208"/>
            <a:ext cx="3986213" cy="987233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6" name="Shape 8"/>
          <p:cNvSpPr/>
          <p:nvPr/>
        </p:nvSpPr>
        <p:spPr>
          <a:xfrm>
            <a:off x="4872038" y="1851208"/>
            <a:ext cx="3986213" cy="3571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7" name="Shape 9"/>
          <p:cNvSpPr/>
          <p:nvPr/>
        </p:nvSpPr>
        <p:spPr>
          <a:xfrm>
            <a:off x="4986338" y="1936933"/>
            <a:ext cx="719956" cy="20716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8" name="Text 10"/>
          <p:cNvSpPr/>
          <p:nvPr/>
        </p:nvSpPr>
        <p:spPr>
          <a:xfrm>
            <a:off x="4986338" y="1936933"/>
            <a:ext cx="719956" cy="207169"/>
          </a:xfrm>
          <a:prstGeom prst="rect">
            <a:avLst/>
          </a:prstGeom>
          <a:noFill/>
          <a:ln/>
        </p:spPr>
        <p:txBody>
          <a:bodyPr wrap="square" lIns="85090" tIns="42545" rIns="85090" bIns="42545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1E293B"/>
                </a:solidFill>
              </a:rPr>
              <a:t>GHANA EPA</a:t>
            </a:r>
            <a:endParaRPr lang="en-US" sz="683" dirty="0"/>
          </a:p>
        </p:txBody>
      </p:sp>
      <p:sp>
        <p:nvSpPr>
          <p:cNvPr id="19" name="Shape 11"/>
          <p:cNvSpPr/>
          <p:nvPr/>
        </p:nvSpPr>
        <p:spPr>
          <a:xfrm>
            <a:off x="5793163" y="1936933"/>
            <a:ext cx="833586" cy="20716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0" name="Text 12"/>
          <p:cNvSpPr/>
          <p:nvPr/>
        </p:nvSpPr>
        <p:spPr>
          <a:xfrm>
            <a:off x="5793163" y="1936933"/>
            <a:ext cx="833586" cy="207169"/>
          </a:xfrm>
          <a:prstGeom prst="rect">
            <a:avLst/>
          </a:prstGeom>
          <a:noFill/>
          <a:ln/>
        </p:spPr>
        <p:txBody>
          <a:bodyPr wrap="square" lIns="85090" tIns="42545" rIns="85090" bIns="42545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1E293B"/>
                </a:solidFill>
              </a:rPr>
              <a:t>LABOUR DEPT</a:t>
            </a:r>
            <a:endParaRPr lang="en-US" sz="683" dirty="0"/>
          </a:p>
        </p:txBody>
      </p:sp>
      <p:sp>
        <p:nvSpPr>
          <p:cNvPr id="21" name="Shape 13"/>
          <p:cNvSpPr/>
          <p:nvPr/>
        </p:nvSpPr>
        <p:spPr>
          <a:xfrm>
            <a:off x="6713618" y="1936933"/>
            <a:ext cx="1019101" cy="20716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2" name="Text 14"/>
          <p:cNvSpPr/>
          <p:nvPr/>
        </p:nvSpPr>
        <p:spPr>
          <a:xfrm>
            <a:off x="6713618" y="1936933"/>
            <a:ext cx="1019101" cy="207169"/>
          </a:xfrm>
          <a:prstGeom prst="rect">
            <a:avLst/>
          </a:prstGeom>
          <a:noFill/>
          <a:ln/>
        </p:spPr>
        <p:txBody>
          <a:bodyPr wrap="square" lIns="85090" tIns="42545" rIns="85090" bIns="42545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1E293B"/>
                </a:solidFill>
              </a:rPr>
              <a:t>PORT AUTHORITY</a:t>
            </a:r>
            <a:endParaRPr lang="en-US" sz="683" dirty="0"/>
          </a:p>
        </p:txBody>
      </p:sp>
      <p:sp>
        <p:nvSpPr>
          <p:cNvPr id="23" name="Shape 15"/>
          <p:cNvSpPr/>
          <p:nvPr/>
        </p:nvSpPr>
        <p:spPr>
          <a:xfrm>
            <a:off x="7819588" y="1936933"/>
            <a:ext cx="628538" cy="20716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4" name="Text 16"/>
          <p:cNvSpPr/>
          <p:nvPr/>
        </p:nvSpPr>
        <p:spPr>
          <a:xfrm>
            <a:off x="7819588" y="1936933"/>
            <a:ext cx="628538" cy="207169"/>
          </a:xfrm>
          <a:prstGeom prst="rect">
            <a:avLst/>
          </a:prstGeom>
          <a:noFill/>
          <a:ln/>
        </p:spPr>
        <p:txBody>
          <a:bodyPr wrap="square" lIns="85090" tIns="42545" rIns="85090" bIns="42545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1E293B"/>
                </a:solidFill>
              </a:rPr>
              <a:t>ISM CODE</a:t>
            </a:r>
            <a:endParaRPr lang="en-US" sz="683" dirty="0"/>
          </a:p>
        </p:txBody>
      </p:sp>
      <p:sp>
        <p:nvSpPr>
          <p:cNvPr id="25" name="Shape 17"/>
          <p:cNvSpPr/>
          <p:nvPr/>
        </p:nvSpPr>
        <p:spPr>
          <a:xfrm>
            <a:off x="4986338" y="2201252"/>
            <a:ext cx="628538" cy="20716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6" name="Text 18"/>
          <p:cNvSpPr/>
          <p:nvPr/>
        </p:nvSpPr>
        <p:spPr>
          <a:xfrm>
            <a:off x="4986338" y="2201252"/>
            <a:ext cx="628538" cy="207169"/>
          </a:xfrm>
          <a:prstGeom prst="rect">
            <a:avLst/>
          </a:prstGeom>
          <a:noFill/>
          <a:ln/>
        </p:spPr>
        <p:txBody>
          <a:bodyPr wrap="square" lIns="85090" tIns="42545" rIns="85090" bIns="42545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1E293B"/>
                </a:solidFill>
              </a:rPr>
              <a:t>ISO 45001</a:t>
            </a:r>
            <a:endParaRPr lang="en-US" sz="683" dirty="0"/>
          </a:p>
        </p:txBody>
      </p:sp>
      <p:sp>
        <p:nvSpPr>
          <p:cNvPr id="27" name="Text 19"/>
          <p:cNvSpPr/>
          <p:nvPr/>
        </p:nvSpPr>
        <p:spPr>
          <a:xfrm>
            <a:off x="4986338" y="2522720"/>
            <a:ext cx="3757613" cy="28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F1F5F9"/>
                </a:solidFill>
              </a:rPr>
              <a:t>Ensures Tema Shipyard is prepared for any inspection or audit with one-click report generation.</a:t>
            </a:r>
            <a:endParaRPr lang="en-US" sz="727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764F873C-65D5-847F-770B-436F594C1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8293" y="0"/>
            <a:ext cx="5838825" cy="3333750"/>
          </a:xfrm>
          <a:prstGeom prst="rect">
            <a:avLst/>
          </a:prstGeom>
        </p:spPr>
      </p:pic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74704"/>
            <a:ext cx="9144000" cy="5371463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392906"/>
            <a:ext cx="8715375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The Full ERP Advantage</a:t>
            </a:r>
            <a:endParaRPr lang="en-US" sz="2436" dirty="0"/>
          </a:p>
        </p:txBody>
      </p:sp>
      <p:sp>
        <p:nvSpPr>
          <p:cNvPr id="4" name="Shape 1"/>
          <p:cNvSpPr/>
          <p:nvPr/>
        </p:nvSpPr>
        <p:spPr>
          <a:xfrm>
            <a:off x="1000125" y="1244798"/>
            <a:ext cx="2057400" cy="914400"/>
          </a:xfrm>
          <a:prstGeom prst="rect">
            <a:avLst/>
          </a:prstGeom>
          <a:solidFill>
            <a:srgbClr val="1E293B"/>
          </a:solidFill>
          <a:ln w="27432">
            <a:solidFill>
              <a:srgbClr val="06B6D4"/>
            </a:solidFill>
            <a:prstDash val="solid"/>
          </a:ln>
        </p:spPr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5950" y="1406426"/>
            <a:ext cx="228600" cy="22860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239608" y="1706463"/>
            <a:ext cx="1521284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06B6D4"/>
                </a:solidFill>
              </a:rPr>
              <a:t>Risk Assessment</a:t>
            </a:r>
            <a:endParaRPr lang="en-US" sz="1193" dirty="0"/>
          </a:p>
        </p:txBody>
      </p:sp>
      <p:sp>
        <p:nvSpPr>
          <p:cNvPr id="7" name="Shape 3"/>
          <p:cNvSpPr/>
          <p:nvPr/>
        </p:nvSpPr>
        <p:spPr>
          <a:xfrm>
            <a:off x="1000125" y="1244798"/>
            <a:ext cx="2000250" cy="85725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sp>
        <p:nvSpPr>
          <p:cNvPr id="8" name="Shape 4"/>
          <p:cNvSpPr/>
          <p:nvPr/>
        </p:nvSpPr>
        <p:spPr>
          <a:xfrm>
            <a:off x="1000125" y="1244798"/>
            <a:ext cx="1957388" cy="35719"/>
          </a:xfrm>
          <a:prstGeom prst="rect">
            <a:avLst/>
          </a:prstGeom>
          <a:solidFill>
            <a:srgbClr val="1E293B"/>
          </a:solidFill>
          <a:ln/>
        </p:spPr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7281" y="1375172"/>
            <a:ext cx="144661" cy="12858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323380" y="1351955"/>
            <a:ext cx="709826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rgbClr val="1E293B"/>
                </a:solidFill>
              </a:rPr>
              <a:t>Inventory</a:t>
            </a:r>
            <a:endParaRPr lang="en-US" sz="942" dirty="0"/>
          </a:p>
        </p:txBody>
      </p:sp>
      <p:sp>
        <p:nvSpPr>
          <p:cNvPr id="11" name="Text 6"/>
          <p:cNvSpPr/>
          <p:nvPr/>
        </p:nvSpPr>
        <p:spPr>
          <a:xfrm>
            <a:off x="1107281" y="1584127"/>
            <a:ext cx="1785938" cy="2600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000"/>
              </a:lnSpc>
              <a:buNone/>
            </a:pPr>
            <a:r>
              <a:rPr lang="en-US" sz="940" dirty="0">
                <a:solidFill>
                  <a:srgbClr val="334155"/>
                </a:solidFill>
              </a:rPr>
              <a:t>Track welding rods, PPE, and safety spares in real-time.</a:t>
            </a:r>
            <a:endParaRPr lang="en-US" sz="940" dirty="0"/>
          </a:p>
        </p:txBody>
      </p:sp>
      <p:sp>
        <p:nvSpPr>
          <p:cNvPr id="12" name="Shape 7"/>
          <p:cNvSpPr/>
          <p:nvPr/>
        </p:nvSpPr>
        <p:spPr>
          <a:xfrm>
            <a:off x="6143625" y="1259001"/>
            <a:ext cx="2000250" cy="85725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sp>
        <p:nvSpPr>
          <p:cNvPr id="13" name="Shape 8"/>
          <p:cNvSpPr/>
          <p:nvPr/>
        </p:nvSpPr>
        <p:spPr>
          <a:xfrm>
            <a:off x="6143625" y="1244798"/>
            <a:ext cx="1957388" cy="35719"/>
          </a:xfrm>
          <a:prstGeom prst="rect">
            <a:avLst/>
          </a:prstGeom>
          <a:solidFill>
            <a:srgbClr val="1E293B"/>
          </a:solidFill>
          <a:ln/>
        </p:spPr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0781" y="1375172"/>
            <a:ext cx="144661" cy="128588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6466880" y="1351955"/>
            <a:ext cx="942305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rgbClr val="1E293B"/>
                </a:solidFill>
              </a:rPr>
              <a:t>Procurement</a:t>
            </a:r>
            <a:endParaRPr lang="en-US" sz="942" dirty="0"/>
          </a:p>
        </p:txBody>
      </p:sp>
      <p:sp>
        <p:nvSpPr>
          <p:cNvPr id="16" name="Text 10"/>
          <p:cNvSpPr/>
          <p:nvPr/>
        </p:nvSpPr>
        <p:spPr>
          <a:xfrm>
            <a:off x="6250781" y="1584127"/>
            <a:ext cx="1785938" cy="2600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000"/>
              </a:lnSpc>
              <a:buNone/>
            </a:pPr>
            <a:r>
              <a:rPr lang="en-US" sz="950" dirty="0">
                <a:solidFill>
                  <a:srgbClr val="334155"/>
                </a:solidFill>
              </a:rPr>
              <a:t>Manage POs for safety equipment and repair materials.</a:t>
            </a:r>
            <a:endParaRPr lang="en-US" sz="950" dirty="0"/>
          </a:p>
        </p:txBody>
      </p:sp>
      <p:sp>
        <p:nvSpPr>
          <p:cNvPr id="17" name="Shape 11"/>
          <p:cNvSpPr/>
          <p:nvPr/>
        </p:nvSpPr>
        <p:spPr>
          <a:xfrm>
            <a:off x="1000125" y="3602236"/>
            <a:ext cx="2000250" cy="85725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sp>
        <p:nvSpPr>
          <p:cNvPr id="18" name="Shape 12"/>
          <p:cNvSpPr/>
          <p:nvPr/>
        </p:nvSpPr>
        <p:spPr>
          <a:xfrm>
            <a:off x="1000125" y="3602236"/>
            <a:ext cx="1957388" cy="35719"/>
          </a:xfrm>
          <a:prstGeom prst="rect">
            <a:avLst/>
          </a:prstGeom>
          <a:solidFill>
            <a:srgbClr val="1E293B"/>
          </a:solidFill>
          <a:ln/>
        </p:spPr>
      </p:sp>
      <p:pic>
        <p:nvPicPr>
          <p:cNvPr id="19" name="Image 4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7281" y="3732609"/>
            <a:ext cx="128588" cy="128588"/>
          </a:xfrm>
          <a:prstGeom prst="rect">
            <a:avLst/>
          </a:prstGeom>
        </p:spPr>
      </p:pic>
      <p:sp>
        <p:nvSpPr>
          <p:cNvPr id="20" name="Text 13"/>
          <p:cNvSpPr/>
          <p:nvPr/>
        </p:nvSpPr>
        <p:spPr>
          <a:xfrm>
            <a:off x="1307306" y="3709392"/>
            <a:ext cx="436941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rgbClr val="1E293B"/>
                </a:solidFill>
              </a:rPr>
              <a:t>Assets</a:t>
            </a:r>
            <a:endParaRPr lang="en-US" sz="942" dirty="0"/>
          </a:p>
        </p:txBody>
      </p:sp>
      <p:sp>
        <p:nvSpPr>
          <p:cNvPr id="21" name="Text 14"/>
          <p:cNvSpPr/>
          <p:nvPr/>
        </p:nvSpPr>
        <p:spPr>
          <a:xfrm>
            <a:off x="1107281" y="3941564"/>
            <a:ext cx="1785938" cy="2600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000"/>
              </a:lnSpc>
              <a:buNone/>
            </a:pPr>
            <a:r>
              <a:rPr lang="en-US" sz="940" dirty="0">
                <a:solidFill>
                  <a:srgbClr val="334155"/>
                </a:solidFill>
              </a:rPr>
              <a:t>Register cranes and drydock gear; track maintenance.</a:t>
            </a:r>
            <a:endParaRPr lang="en-US" sz="940" dirty="0"/>
          </a:p>
        </p:txBody>
      </p:sp>
      <p:sp>
        <p:nvSpPr>
          <p:cNvPr id="22" name="Shape 15"/>
          <p:cNvSpPr/>
          <p:nvPr/>
        </p:nvSpPr>
        <p:spPr>
          <a:xfrm>
            <a:off x="6143625" y="3602236"/>
            <a:ext cx="2000250" cy="85725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sp>
        <p:nvSpPr>
          <p:cNvPr id="23" name="Shape 16"/>
          <p:cNvSpPr/>
          <p:nvPr/>
        </p:nvSpPr>
        <p:spPr>
          <a:xfrm>
            <a:off x="6143625" y="3602236"/>
            <a:ext cx="1957388" cy="35719"/>
          </a:xfrm>
          <a:prstGeom prst="rect">
            <a:avLst/>
          </a:prstGeom>
          <a:solidFill>
            <a:srgbClr val="1E293B"/>
          </a:solidFill>
          <a:ln/>
        </p:spPr>
      </p:sp>
      <p:pic>
        <p:nvPicPr>
          <p:cNvPr id="24" name="Image 5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50781" y="3732609"/>
            <a:ext cx="160734" cy="128588"/>
          </a:xfrm>
          <a:prstGeom prst="rect">
            <a:avLst/>
          </a:prstGeom>
        </p:spPr>
      </p:pic>
      <p:sp>
        <p:nvSpPr>
          <p:cNvPr id="25" name="Text 17"/>
          <p:cNvSpPr/>
          <p:nvPr/>
        </p:nvSpPr>
        <p:spPr>
          <a:xfrm>
            <a:off x="6482953" y="3709392"/>
            <a:ext cx="924418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rgbClr val="1E293B"/>
                </a:solidFill>
              </a:rPr>
              <a:t>HR &amp; Projects</a:t>
            </a:r>
            <a:endParaRPr lang="en-US" sz="942" dirty="0"/>
          </a:p>
        </p:txBody>
      </p:sp>
      <p:sp>
        <p:nvSpPr>
          <p:cNvPr id="26" name="Text 18"/>
          <p:cNvSpPr/>
          <p:nvPr/>
        </p:nvSpPr>
        <p:spPr>
          <a:xfrm>
            <a:off x="6250781" y="3941564"/>
            <a:ext cx="1785938" cy="26002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000"/>
              </a:lnSpc>
              <a:buNone/>
            </a:pPr>
            <a:r>
              <a:rPr lang="en-US" sz="950" dirty="0">
                <a:solidFill>
                  <a:srgbClr val="334155"/>
                </a:solidFill>
              </a:rPr>
              <a:t>Monitor safety training compliance and project milestones.</a:t>
            </a:r>
            <a:endParaRPr lang="en-US" sz="950" dirty="0"/>
          </a:p>
        </p:txBody>
      </p:sp>
      <p:sp>
        <p:nvSpPr>
          <p:cNvPr id="27" name="Shape 3">
            <a:extLst>
              <a:ext uri="{FF2B5EF4-FFF2-40B4-BE49-F238E27FC236}">
                <a16:creationId xmlns:a16="http://schemas.microsoft.com/office/drawing/2014/main" id="{E522EBAD-D99B-5E5D-6B02-451B51797234}"/>
              </a:ext>
            </a:extLst>
          </p:cNvPr>
          <p:cNvSpPr/>
          <p:nvPr/>
        </p:nvSpPr>
        <p:spPr>
          <a:xfrm>
            <a:off x="3571875" y="2355140"/>
            <a:ext cx="2000250" cy="85725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pic>
        <p:nvPicPr>
          <p:cNvPr id="28" name="Image 4" descr="preencoded.png">
            <a:extLst>
              <a:ext uri="{FF2B5EF4-FFF2-40B4-BE49-F238E27FC236}">
                <a16:creationId xmlns:a16="http://schemas.microsoft.com/office/drawing/2014/main" id="{26542884-0640-4A48-641A-6D746427E1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83963" y="2457450"/>
            <a:ext cx="228600" cy="228600"/>
          </a:xfrm>
          <a:prstGeom prst="rect">
            <a:avLst/>
          </a:prstGeom>
        </p:spPr>
      </p:pic>
      <p:sp>
        <p:nvSpPr>
          <p:cNvPr id="30" name="Text 5">
            <a:extLst>
              <a:ext uri="{FF2B5EF4-FFF2-40B4-BE49-F238E27FC236}">
                <a16:creationId xmlns:a16="http://schemas.microsoft.com/office/drawing/2014/main" id="{9AC6145C-E318-3D7F-E3B8-E63D685EBA05}"/>
              </a:ext>
            </a:extLst>
          </p:cNvPr>
          <p:cNvSpPr/>
          <p:nvPr/>
        </p:nvSpPr>
        <p:spPr>
          <a:xfrm>
            <a:off x="4024651" y="2511028"/>
            <a:ext cx="221214" cy="14728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rgbClr val="1E293B"/>
                </a:solidFill>
              </a:rPr>
              <a:t>Risk </a:t>
            </a:r>
          </a:p>
        </p:txBody>
      </p:sp>
      <p:sp>
        <p:nvSpPr>
          <p:cNvPr id="31" name="Text 5">
            <a:extLst>
              <a:ext uri="{FF2B5EF4-FFF2-40B4-BE49-F238E27FC236}">
                <a16:creationId xmlns:a16="http://schemas.microsoft.com/office/drawing/2014/main" id="{A25B21B8-92B8-B81D-191E-2FB201A633B5}"/>
              </a:ext>
            </a:extLst>
          </p:cNvPr>
          <p:cNvSpPr/>
          <p:nvPr/>
        </p:nvSpPr>
        <p:spPr>
          <a:xfrm>
            <a:off x="3683963" y="2827283"/>
            <a:ext cx="1888162" cy="3011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rgbClr val="1E293B"/>
                </a:solidFill>
              </a:rPr>
              <a:t>Risk scoring, Risk Tracking, Mitigate and Audit. </a:t>
            </a:r>
          </a:p>
        </p:txBody>
      </p:sp>
      <p:sp>
        <p:nvSpPr>
          <p:cNvPr id="32" name="Shape 8">
            <a:extLst>
              <a:ext uri="{FF2B5EF4-FFF2-40B4-BE49-F238E27FC236}">
                <a16:creationId xmlns:a16="http://schemas.microsoft.com/office/drawing/2014/main" id="{F2E03237-DB2B-87EA-81BA-5491A75E0C3A}"/>
              </a:ext>
            </a:extLst>
          </p:cNvPr>
          <p:cNvSpPr/>
          <p:nvPr/>
        </p:nvSpPr>
        <p:spPr>
          <a:xfrm>
            <a:off x="3571875" y="2343787"/>
            <a:ext cx="1957388" cy="35719"/>
          </a:xfrm>
          <a:prstGeom prst="rect">
            <a:avLst/>
          </a:prstGeom>
          <a:solidFill>
            <a:srgbClr val="1E293B"/>
          </a:solidFill>
          <a:ln/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9" name="Shape 61">
            <a:extLst>
              <a:ext uri="{FF2B5EF4-FFF2-40B4-BE49-F238E27FC236}">
                <a16:creationId xmlns:a16="http://schemas.microsoft.com/office/drawing/2014/main" id="{2D15688D-2F15-9BA5-6A52-7C718969380C}"/>
              </a:ext>
            </a:extLst>
          </p:cNvPr>
          <p:cNvSpPr/>
          <p:nvPr/>
        </p:nvSpPr>
        <p:spPr>
          <a:xfrm>
            <a:off x="2463171" y="3962996"/>
            <a:ext cx="1881234" cy="383977"/>
          </a:xfrm>
          <a:prstGeom prst="rect">
            <a:avLst/>
          </a:prstGeom>
          <a:solidFill>
            <a:srgbClr val="06B6D4">
              <a:alpha val="10000"/>
            </a:srgbClr>
          </a:solidFill>
          <a:ln>
            <a:solidFill>
              <a:schemeClr val="tx1"/>
            </a:solidFill>
          </a:ln>
        </p:spPr>
      </p:sp>
      <p:sp>
        <p:nvSpPr>
          <p:cNvPr id="3" name="Text 0"/>
          <p:cNvSpPr/>
          <p:nvPr/>
        </p:nvSpPr>
        <p:spPr>
          <a:xfrm>
            <a:off x="428625" y="392906"/>
            <a:ext cx="8715375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Why SuperbFusion is the Right Choice</a:t>
            </a:r>
            <a:endParaRPr lang="en-US" sz="2436" dirty="0"/>
          </a:p>
        </p:txBody>
      </p:sp>
      <p:sp>
        <p:nvSpPr>
          <p:cNvPr id="4" name="Shape 1"/>
          <p:cNvSpPr/>
          <p:nvPr/>
        </p:nvSpPr>
        <p:spPr>
          <a:xfrm>
            <a:off x="439341" y="1255514"/>
            <a:ext cx="2025253" cy="439341"/>
          </a:xfrm>
          <a:prstGeom prst="rect">
            <a:avLst/>
          </a:prstGeom>
          <a:solidFill>
            <a:srgbClr val="E2E8F0"/>
          </a:solidFill>
          <a:ln w="9144">
            <a:solidFill>
              <a:srgbClr val="334155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439341" y="1255514"/>
            <a:ext cx="2025253" cy="439341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87" b="1" dirty="0"/>
              <a:t>Factor</a:t>
            </a:r>
            <a:endParaRPr lang="en-US" sz="987" dirty="0"/>
          </a:p>
        </p:txBody>
      </p:sp>
      <p:sp>
        <p:nvSpPr>
          <p:cNvPr id="6" name="Shape 3"/>
          <p:cNvSpPr/>
          <p:nvPr/>
        </p:nvSpPr>
        <p:spPr>
          <a:xfrm>
            <a:off x="2464594" y="1255514"/>
            <a:ext cx="1879811" cy="439341"/>
          </a:xfrm>
          <a:prstGeom prst="rect">
            <a:avLst/>
          </a:prstGeom>
          <a:solidFill>
            <a:srgbClr val="06B6D4"/>
          </a:solidFill>
          <a:ln w="9144">
            <a:solidFill>
              <a:srgbClr val="334155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2464594" y="1255514"/>
            <a:ext cx="1879811" cy="439341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1E293B"/>
                </a:solidFill>
              </a:rPr>
              <a:t>SuperbFusion ERP</a:t>
            </a:r>
            <a:endParaRPr lang="en-US" sz="987" dirty="0"/>
          </a:p>
        </p:txBody>
      </p:sp>
      <p:sp>
        <p:nvSpPr>
          <p:cNvPr id="8" name="Shape 5"/>
          <p:cNvSpPr/>
          <p:nvPr/>
        </p:nvSpPr>
        <p:spPr>
          <a:xfrm>
            <a:off x="4344405" y="1255514"/>
            <a:ext cx="1974689" cy="439341"/>
          </a:xfrm>
          <a:prstGeom prst="rect">
            <a:avLst/>
          </a:prstGeom>
          <a:solidFill>
            <a:srgbClr val="1E293B"/>
          </a:solidFill>
          <a:ln w="9144">
            <a:solidFill>
              <a:srgbClr val="334155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344405" y="1255514"/>
            <a:ext cx="1974689" cy="439341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1F5F9"/>
                </a:solidFill>
              </a:rPr>
              <a:t>Spreadsheets</a:t>
            </a:r>
            <a:endParaRPr lang="en-US" sz="987" dirty="0"/>
          </a:p>
        </p:txBody>
      </p:sp>
      <p:sp>
        <p:nvSpPr>
          <p:cNvPr id="10" name="Shape 7"/>
          <p:cNvSpPr/>
          <p:nvPr/>
        </p:nvSpPr>
        <p:spPr>
          <a:xfrm>
            <a:off x="6319093" y="1255514"/>
            <a:ext cx="2385566" cy="439341"/>
          </a:xfrm>
          <a:prstGeom prst="rect">
            <a:avLst/>
          </a:prstGeom>
          <a:solidFill>
            <a:srgbClr val="1E293B"/>
          </a:solidFill>
          <a:ln w="9144">
            <a:solidFill>
              <a:srgbClr val="334155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319093" y="1255514"/>
            <a:ext cx="2385566" cy="439341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F1F5F9"/>
                </a:solidFill>
              </a:rPr>
              <a:t>Large ERPs (SAP/Oracle)</a:t>
            </a:r>
            <a:endParaRPr lang="en-US" sz="987" dirty="0"/>
          </a:p>
        </p:txBody>
      </p:sp>
      <p:sp>
        <p:nvSpPr>
          <p:cNvPr id="12" name="Shape 9"/>
          <p:cNvSpPr/>
          <p:nvPr/>
        </p:nvSpPr>
        <p:spPr>
          <a:xfrm>
            <a:off x="439341" y="1694855"/>
            <a:ext cx="2025253" cy="376833"/>
          </a:xfrm>
          <a:prstGeom prst="rect">
            <a:avLst/>
          </a:prstGeom>
          <a:solidFill>
            <a:srgbClr val="E2E8F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439341" y="1694855"/>
            <a:ext cx="2025253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Cost</a:t>
            </a:r>
            <a:endParaRPr lang="en-US" sz="784" dirty="0"/>
          </a:p>
        </p:txBody>
      </p:sp>
      <p:sp>
        <p:nvSpPr>
          <p:cNvPr id="14" name="Shape 11"/>
          <p:cNvSpPr/>
          <p:nvPr/>
        </p:nvSpPr>
        <p:spPr>
          <a:xfrm>
            <a:off x="2464594" y="1694855"/>
            <a:ext cx="1881234" cy="376833"/>
          </a:xfrm>
          <a:prstGeom prst="rect">
            <a:avLst/>
          </a:prstGeom>
          <a:solidFill>
            <a:srgbClr val="06B6D4">
              <a:alpha val="10000"/>
            </a:srgbClr>
          </a:solidFill>
          <a:ln/>
        </p:spPr>
      </p:sp>
      <p:sp>
        <p:nvSpPr>
          <p:cNvPr id="15" name="Shape 12"/>
          <p:cNvSpPr/>
          <p:nvPr/>
        </p:nvSpPr>
        <p:spPr>
          <a:xfrm>
            <a:off x="2464594" y="1694855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6" name="Shape 13"/>
          <p:cNvSpPr/>
          <p:nvPr/>
        </p:nvSpPr>
        <p:spPr>
          <a:xfrm>
            <a:off x="4317253" y="1694855"/>
            <a:ext cx="28575" cy="37683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7" name="Shape 14"/>
          <p:cNvSpPr/>
          <p:nvPr/>
        </p:nvSpPr>
        <p:spPr>
          <a:xfrm>
            <a:off x="2464594" y="2064544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8" name="Shape 15"/>
          <p:cNvSpPr/>
          <p:nvPr/>
        </p:nvSpPr>
        <p:spPr>
          <a:xfrm>
            <a:off x="2464594" y="1694855"/>
            <a:ext cx="28575" cy="37683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9" name="Text 16"/>
          <p:cNvSpPr/>
          <p:nvPr/>
        </p:nvSpPr>
        <p:spPr>
          <a:xfrm>
            <a:off x="2464594" y="1694855"/>
            <a:ext cx="1881234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Affordable / Scalable</a:t>
            </a:r>
            <a:endParaRPr lang="en-US" sz="784" dirty="0"/>
          </a:p>
        </p:txBody>
      </p:sp>
      <p:sp>
        <p:nvSpPr>
          <p:cNvPr id="20" name="Text 17"/>
          <p:cNvSpPr/>
          <p:nvPr/>
        </p:nvSpPr>
        <p:spPr>
          <a:xfrm>
            <a:off x="4345828" y="1694855"/>
            <a:ext cx="1976196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Free (but high risk)</a:t>
            </a:r>
            <a:endParaRPr lang="en-US" sz="834" dirty="0"/>
          </a:p>
        </p:txBody>
      </p:sp>
      <p:sp>
        <p:nvSpPr>
          <p:cNvPr id="21" name="Text 18"/>
          <p:cNvSpPr/>
          <p:nvPr/>
        </p:nvSpPr>
        <p:spPr>
          <a:xfrm>
            <a:off x="6322023" y="1694855"/>
            <a:ext cx="2382636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Very Expensive</a:t>
            </a:r>
            <a:endParaRPr lang="en-US" sz="834" dirty="0"/>
          </a:p>
        </p:txBody>
      </p:sp>
      <p:sp>
        <p:nvSpPr>
          <p:cNvPr id="22" name="Shape 19"/>
          <p:cNvSpPr/>
          <p:nvPr/>
        </p:nvSpPr>
        <p:spPr>
          <a:xfrm>
            <a:off x="439341" y="2071688"/>
            <a:ext cx="2025253" cy="376833"/>
          </a:xfrm>
          <a:prstGeom prst="rect">
            <a:avLst/>
          </a:prstGeom>
          <a:solidFill>
            <a:srgbClr val="E2E8F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439341" y="2071688"/>
            <a:ext cx="2025253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Integrated Risk</a:t>
            </a:r>
            <a:endParaRPr lang="en-US" sz="784" dirty="0"/>
          </a:p>
        </p:txBody>
      </p:sp>
      <p:sp>
        <p:nvSpPr>
          <p:cNvPr id="24" name="Shape 21"/>
          <p:cNvSpPr/>
          <p:nvPr/>
        </p:nvSpPr>
        <p:spPr>
          <a:xfrm>
            <a:off x="2464594" y="2071688"/>
            <a:ext cx="1881234" cy="376833"/>
          </a:xfrm>
          <a:prstGeom prst="rect">
            <a:avLst/>
          </a:prstGeom>
          <a:solidFill>
            <a:srgbClr val="06B6D4">
              <a:alpha val="10000"/>
            </a:srgbClr>
          </a:solidFill>
          <a:ln/>
        </p:spPr>
      </p:sp>
      <p:sp>
        <p:nvSpPr>
          <p:cNvPr id="25" name="Shape 22"/>
          <p:cNvSpPr/>
          <p:nvPr/>
        </p:nvSpPr>
        <p:spPr>
          <a:xfrm>
            <a:off x="2464594" y="2071688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26" name="Shape 23"/>
          <p:cNvSpPr/>
          <p:nvPr/>
        </p:nvSpPr>
        <p:spPr>
          <a:xfrm>
            <a:off x="4317253" y="2071688"/>
            <a:ext cx="28575" cy="37683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7" name="Shape 24"/>
          <p:cNvSpPr/>
          <p:nvPr/>
        </p:nvSpPr>
        <p:spPr>
          <a:xfrm>
            <a:off x="2464594" y="2441377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28" name="Shape 25"/>
          <p:cNvSpPr/>
          <p:nvPr/>
        </p:nvSpPr>
        <p:spPr>
          <a:xfrm>
            <a:off x="2464594" y="2071688"/>
            <a:ext cx="28575" cy="376833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2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144" y="2202061"/>
            <a:ext cx="114300" cy="114300"/>
          </a:xfrm>
          <a:prstGeom prst="rect">
            <a:avLst/>
          </a:prstGeom>
        </p:spPr>
      </p:pic>
      <p:sp>
        <p:nvSpPr>
          <p:cNvPr id="30" name="Text 26"/>
          <p:cNvSpPr/>
          <p:nvPr/>
        </p:nvSpPr>
        <p:spPr>
          <a:xfrm>
            <a:off x="3009444" y="2180630"/>
            <a:ext cx="905833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Built-in Module</a:t>
            </a:r>
            <a:endParaRPr lang="en-US" sz="784" dirty="0"/>
          </a:p>
        </p:txBody>
      </p:sp>
      <p:pic>
        <p:nvPicPr>
          <p:cNvPr id="3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8038" y="2203847"/>
            <a:ext cx="71438" cy="114300"/>
          </a:xfrm>
          <a:prstGeom prst="rect">
            <a:avLst/>
          </a:prstGeom>
        </p:spPr>
      </p:pic>
      <p:sp>
        <p:nvSpPr>
          <p:cNvPr id="32" name="Text 27"/>
          <p:cNvSpPr/>
          <p:nvPr/>
        </p:nvSpPr>
        <p:spPr>
          <a:xfrm>
            <a:off x="4779476" y="2182416"/>
            <a:ext cx="1191025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Manual / Fragmented</a:t>
            </a:r>
            <a:endParaRPr lang="en-US" sz="834" dirty="0"/>
          </a:p>
        </p:txBody>
      </p:sp>
      <p:pic>
        <p:nvPicPr>
          <p:cNvPr id="3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2448" y="2203847"/>
            <a:ext cx="114300" cy="114300"/>
          </a:xfrm>
          <a:prstGeom prst="rect">
            <a:avLst/>
          </a:prstGeom>
        </p:spPr>
      </p:pic>
      <p:sp>
        <p:nvSpPr>
          <p:cNvPr id="34" name="Text 28"/>
          <p:cNvSpPr/>
          <p:nvPr/>
        </p:nvSpPr>
        <p:spPr>
          <a:xfrm>
            <a:off x="7106748" y="2182416"/>
            <a:ext cx="920344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Complex Add-on</a:t>
            </a:r>
            <a:endParaRPr lang="en-US" sz="834" dirty="0"/>
          </a:p>
        </p:txBody>
      </p:sp>
      <p:sp>
        <p:nvSpPr>
          <p:cNvPr id="35" name="Shape 29"/>
          <p:cNvSpPr/>
          <p:nvPr/>
        </p:nvSpPr>
        <p:spPr>
          <a:xfrm>
            <a:off x="439341" y="2448520"/>
            <a:ext cx="2025253" cy="376833"/>
          </a:xfrm>
          <a:prstGeom prst="rect">
            <a:avLst/>
          </a:prstGeom>
          <a:solidFill>
            <a:srgbClr val="E2E8F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36" name="Text 30"/>
          <p:cNvSpPr/>
          <p:nvPr/>
        </p:nvSpPr>
        <p:spPr>
          <a:xfrm>
            <a:off x="439341" y="2448520"/>
            <a:ext cx="2025253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Deployment</a:t>
            </a:r>
            <a:endParaRPr lang="en-US" sz="784" dirty="0"/>
          </a:p>
        </p:txBody>
      </p:sp>
      <p:sp>
        <p:nvSpPr>
          <p:cNvPr id="37" name="Shape 31"/>
          <p:cNvSpPr/>
          <p:nvPr/>
        </p:nvSpPr>
        <p:spPr>
          <a:xfrm>
            <a:off x="2464594" y="2448520"/>
            <a:ext cx="1881234" cy="376833"/>
          </a:xfrm>
          <a:prstGeom prst="rect">
            <a:avLst/>
          </a:prstGeom>
          <a:solidFill>
            <a:srgbClr val="06B6D4">
              <a:alpha val="10000"/>
            </a:srgbClr>
          </a:solidFill>
          <a:ln/>
        </p:spPr>
      </p:sp>
      <p:sp>
        <p:nvSpPr>
          <p:cNvPr id="38" name="Shape 32"/>
          <p:cNvSpPr/>
          <p:nvPr/>
        </p:nvSpPr>
        <p:spPr>
          <a:xfrm>
            <a:off x="2464594" y="2448520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39" name="Shape 33"/>
          <p:cNvSpPr/>
          <p:nvPr/>
        </p:nvSpPr>
        <p:spPr>
          <a:xfrm>
            <a:off x="4317253" y="2448520"/>
            <a:ext cx="28575" cy="37683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40" name="Shape 34"/>
          <p:cNvSpPr/>
          <p:nvPr/>
        </p:nvSpPr>
        <p:spPr>
          <a:xfrm>
            <a:off x="2464594" y="2818209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41" name="Shape 35"/>
          <p:cNvSpPr/>
          <p:nvPr/>
        </p:nvSpPr>
        <p:spPr>
          <a:xfrm>
            <a:off x="2464594" y="2448520"/>
            <a:ext cx="28575" cy="37683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42" name="Text 36"/>
          <p:cNvSpPr/>
          <p:nvPr/>
        </p:nvSpPr>
        <p:spPr>
          <a:xfrm>
            <a:off x="2464594" y="2448520"/>
            <a:ext cx="1881234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4-6 Weeks</a:t>
            </a:r>
            <a:endParaRPr lang="en-US" sz="784" dirty="0"/>
          </a:p>
        </p:txBody>
      </p:sp>
      <p:sp>
        <p:nvSpPr>
          <p:cNvPr id="43" name="Text 37"/>
          <p:cNvSpPr/>
          <p:nvPr/>
        </p:nvSpPr>
        <p:spPr>
          <a:xfrm>
            <a:off x="4345828" y="2448520"/>
            <a:ext cx="1976196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Immediate</a:t>
            </a:r>
            <a:endParaRPr lang="en-US" sz="834" dirty="0"/>
          </a:p>
        </p:txBody>
      </p:sp>
      <p:sp>
        <p:nvSpPr>
          <p:cNvPr id="44" name="Text 38"/>
          <p:cNvSpPr/>
          <p:nvPr/>
        </p:nvSpPr>
        <p:spPr>
          <a:xfrm>
            <a:off x="6322023" y="2448520"/>
            <a:ext cx="2382636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6-18 Months</a:t>
            </a:r>
            <a:endParaRPr lang="en-US" sz="834" dirty="0"/>
          </a:p>
        </p:txBody>
      </p:sp>
      <p:sp>
        <p:nvSpPr>
          <p:cNvPr id="45" name="Shape 39"/>
          <p:cNvSpPr/>
          <p:nvPr/>
        </p:nvSpPr>
        <p:spPr>
          <a:xfrm>
            <a:off x="439341" y="2825353"/>
            <a:ext cx="2025253" cy="376833"/>
          </a:xfrm>
          <a:prstGeom prst="rect">
            <a:avLst/>
          </a:prstGeom>
          <a:solidFill>
            <a:srgbClr val="E2E8F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46" name="Text 40"/>
          <p:cNvSpPr/>
          <p:nvPr/>
        </p:nvSpPr>
        <p:spPr>
          <a:xfrm>
            <a:off x="439341" y="2825353"/>
            <a:ext cx="2025253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Data Sovereignty</a:t>
            </a:r>
            <a:endParaRPr lang="en-US" sz="784" dirty="0"/>
          </a:p>
        </p:txBody>
      </p:sp>
      <p:sp>
        <p:nvSpPr>
          <p:cNvPr id="47" name="Shape 41"/>
          <p:cNvSpPr/>
          <p:nvPr/>
        </p:nvSpPr>
        <p:spPr>
          <a:xfrm>
            <a:off x="2464594" y="2825353"/>
            <a:ext cx="1881234" cy="376833"/>
          </a:xfrm>
          <a:prstGeom prst="rect">
            <a:avLst/>
          </a:prstGeom>
          <a:solidFill>
            <a:srgbClr val="06B6D4">
              <a:alpha val="10000"/>
            </a:srgbClr>
          </a:solidFill>
          <a:ln/>
        </p:spPr>
      </p:sp>
      <p:sp>
        <p:nvSpPr>
          <p:cNvPr id="48" name="Shape 42"/>
          <p:cNvSpPr/>
          <p:nvPr/>
        </p:nvSpPr>
        <p:spPr>
          <a:xfrm>
            <a:off x="2464594" y="2825353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49" name="Shape 43"/>
          <p:cNvSpPr/>
          <p:nvPr/>
        </p:nvSpPr>
        <p:spPr>
          <a:xfrm>
            <a:off x="4317253" y="2825353"/>
            <a:ext cx="28575" cy="37683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50" name="Shape 44"/>
          <p:cNvSpPr/>
          <p:nvPr/>
        </p:nvSpPr>
        <p:spPr>
          <a:xfrm>
            <a:off x="2464594" y="3195042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51" name="Shape 45"/>
          <p:cNvSpPr/>
          <p:nvPr/>
        </p:nvSpPr>
        <p:spPr>
          <a:xfrm>
            <a:off x="2464594" y="2825353"/>
            <a:ext cx="28575" cy="37683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52" name="Text 46"/>
          <p:cNvSpPr/>
          <p:nvPr/>
        </p:nvSpPr>
        <p:spPr>
          <a:xfrm>
            <a:off x="2464594" y="2825353"/>
            <a:ext cx="1881234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Stays in Ghana</a:t>
            </a:r>
            <a:endParaRPr lang="en-US" sz="784" dirty="0"/>
          </a:p>
        </p:txBody>
      </p:sp>
      <p:sp>
        <p:nvSpPr>
          <p:cNvPr id="53" name="Text 47"/>
          <p:cNvSpPr/>
          <p:nvPr/>
        </p:nvSpPr>
        <p:spPr>
          <a:xfrm>
            <a:off x="4345828" y="2825353"/>
            <a:ext cx="1976196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Local (unsecured)</a:t>
            </a:r>
            <a:endParaRPr lang="en-US" sz="834" dirty="0"/>
          </a:p>
        </p:txBody>
      </p:sp>
      <p:sp>
        <p:nvSpPr>
          <p:cNvPr id="54" name="Text 48"/>
          <p:cNvSpPr/>
          <p:nvPr/>
        </p:nvSpPr>
        <p:spPr>
          <a:xfrm>
            <a:off x="6322023" y="2825353"/>
            <a:ext cx="2382636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Cloud (Overseas)</a:t>
            </a:r>
            <a:endParaRPr lang="en-US" sz="834" dirty="0"/>
          </a:p>
        </p:txBody>
      </p:sp>
      <p:sp>
        <p:nvSpPr>
          <p:cNvPr id="55" name="Shape 49"/>
          <p:cNvSpPr/>
          <p:nvPr/>
        </p:nvSpPr>
        <p:spPr>
          <a:xfrm>
            <a:off x="439341" y="3202186"/>
            <a:ext cx="2025253" cy="376833"/>
          </a:xfrm>
          <a:prstGeom prst="rect">
            <a:avLst/>
          </a:prstGeom>
          <a:solidFill>
            <a:srgbClr val="E2E8F0"/>
          </a:solidFill>
          <a:ln w="9144">
            <a:solidFill>
              <a:srgbClr val="1E293B"/>
            </a:solidFill>
            <a:prstDash val="solid"/>
          </a:ln>
        </p:spPr>
      </p:sp>
      <p:sp>
        <p:nvSpPr>
          <p:cNvPr id="56" name="Text 50"/>
          <p:cNvSpPr/>
          <p:nvPr/>
        </p:nvSpPr>
        <p:spPr>
          <a:xfrm>
            <a:off x="439341" y="3202186"/>
            <a:ext cx="2025253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Learning Curve</a:t>
            </a:r>
            <a:endParaRPr lang="en-US" sz="784" dirty="0"/>
          </a:p>
        </p:txBody>
      </p:sp>
      <p:sp>
        <p:nvSpPr>
          <p:cNvPr id="57" name="Shape 51"/>
          <p:cNvSpPr/>
          <p:nvPr/>
        </p:nvSpPr>
        <p:spPr>
          <a:xfrm>
            <a:off x="2464594" y="3202186"/>
            <a:ext cx="1881234" cy="376833"/>
          </a:xfrm>
          <a:prstGeom prst="rect">
            <a:avLst/>
          </a:prstGeom>
          <a:solidFill>
            <a:srgbClr val="06B6D4">
              <a:alpha val="10000"/>
            </a:srgbClr>
          </a:solidFill>
          <a:ln/>
        </p:spPr>
      </p:sp>
      <p:sp>
        <p:nvSpPr>
          <p:cNvPr id="58" name="Shape 52"/>
          <p:cNvSpPr/>
          <p:nvPr/>
        </p:nvSpPr>
        <p:spPr>
          <a:xfrm>
            <a:off x="2464594" y="3202186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59" name="Shape 53"/>
          <p:cNvSpPr/>
          <p:nvPr/>
        </p:nvSpPr>
        <p:spPr>
          <a:xfrm>
            <a:off x="4317253" y="3202186"/>
            <a:ext cx="28575" cy="37683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60" name="Shape 54"/>
          <p:cNvSpPr/>
          <p:nvPr/>
        </p:nvSpPr>
        <p:spPr>
          <a:xfrm>
            <a:off x="2464594" y="3571875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61" name="Shape 55"/>
          <p:cNvSpPr/>
          <p:nvPr/>
        </p:nvSpPr>
        <p:spPr>
          <a:xfrm>
            <a:off x="2464594" y="3202186"/>
            <a:ext cx="28575" cy="37683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62" name="Text 56"/>
          <p:cNvSpPr/>
          <p:nvPr/>
        </p:nvSpPr>
        <p:spPr>
          <a:xfrm>
            <a:off x="2464594" y="3202186"/>
            <a:ext cx="1881234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Low / Intuitive</a:t>
            </a:r>
            <a:endParaRPr lang="en-US" sz="784" dirty="0"/>
          </a:p>
        </p:txBody>
      </p:sp>
      <p:sp>
        <p:nvSpPr>
          <p:cNvPr id="63" name="Text 57"/>
          <p:cNvSpPr/>
          <p:nvPr/>
        </p:nvSpPr>
        <p:spPr>
          <a:xfrm>
            <a:off x="4345828" y="3202186"/>
            <a:ext cx="1976196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Low</a:t>
            </a:r>
            <a:endParaRPr lang="en-US" sz="834" dirty="0"/>
          </a:p>
        </p:txBody>
      </p:sp>
      <p:sp>
        <p:nvSpPr>
          <p:cNvPr id="64" name="Text 58"/>
          <p:cNvSpPr/>
          <p:nvPr/>
        </p:nvSpPr>
        <p:spPr>
          <a:xfrm>
            <a:off x="6322023" y="3202186"/>
            <a:ext cx="2382636" cy="376833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Very High</a:t>
            </a:r>
            <a:endParaRPr lang="en-US" sz="834" dirty="0"/>
          </a:p>
        </p:txBody>
      </p:sp>
      <p:sp>
        <p:nvSpPr>
          <p:cNvPr id="65" name="Shape 59"/>
          <p:cNvSpPr/>
          <p:nvPr/>
        </p:nvSpPr>
        <p:spPr>
          <a:xfrm>
            <a:off x="439341" y="3579019"/>
            <a:ext cx="2025253" cy="383977"/>
          </a:xfrm>
          <a:prstGeom prst="rect">
            <a:avLst/>
          </a:prstGeom>
          <a:solidFill>
            <a:srgbClr val="E2E8F0"/>
          </a:solidFill>
          <a:ln w="9144">
            <a:solidFill>
              <a:srgbClr val="1E293B"/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66" name="Text 60"/>
          <p:cNvSpPr/>
          <p:nvPr/>
        </p:nvSpPr>
        <p:spPr>
          <a:xfrm>
            <a:off x="439341" y="3579019"/>
            <a:ext cx="2025253" cy="383977"/>
          </a:xfrm>
          <a:prstGeom prst="rect">
            <a:avLst/>
          </a:prstGeom>
          <a:noFill/>
          <a:ln/>
        </p:spPr>
        <p:txBody>
          <a:bodyPr wrap="square" lIns="127508" tIns="127508" rIns="127508" bIns="127508" rtlCol="0" anchor="ctr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Audit Trail</a:t>
            </a:r>
            <a:endParaRPr lang="en-US" sz="784" dirty="0"/>
          </a:p>
        </p:txBody>
      </p:sp>
      <p:sp>
        <p:nvSpPr>
          <p:cNvPr id="67" name="Shape 61"/>
          <p:cNvSpPr/>
          <p:nvPr/>
        </p:nvSpPr>
        <p:spPr>
          <a:xfrm>
            <a:off x="2464594" y="3579019"/>
            <a:ext cx="1881234" cy="383977"/>
          </a:xfrm>
          <a:prstGeom prst="rect">
            <a:avLst/>
          </a:prstGeom>
          <a:solidFill>
            <a:srgbClr val="06B6D4">
              <a:alpha val="10000"/>
            </a:srgbClr>
          </a:solidFill>
          <a:ln/>
        </p:spPr>
      </p:sp>
      <p:sp>
        <p:nvSpPr>
          <p:cNvPr id="68" name="Shape 62"/>
          <p:cNvSpPr/>
          <p:nvPr/>
        </p:nvSpPr>
        <p:spPr>
          <a:xfrm>
            <a:off x="2464594" y="3579019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69" name="Shape 63"/>
          <p:cNvSpPr/>
          <p:nvPr/>
        </p:nvSpPr>
        <p:spPr>
          <a:xfrm>
            <a:off x="4317253" y="3579019"/>
            <a:ext cx="28575" cy="383977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70" name="Shape 64"/>
          <p:cNvSpPr/>
          <p:nvPr/>
        </p:nvSpPr>
        <p:spPr>
          <a:xfrm>
            <a:off x="2464594" y="3955852"/>
            <a:ext cx="1881234" cy="7144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71" name="Shape 65"/>
          <p:cNvSpPr/>
          <p:nvPr/>
        </p:nvSpPr>
        <p:spPr>
          <a:xfrm>
            <a:off x="2464594" y="3579019"/>
            <a:ext cx="28575" cy="383977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85" name="Shape 59">
            <a:extLst>
              <a:ext uri="{FF2B5EF4-FFF2-40B4-BE49-F238E27FC236}">
                <a16:creationId xmlns:a16="http://schemas.microsoft.com/office/drawing/2014/main" id="{3DB3B578-9E0B-F6E5-D387-D26B7B4FCF19}"/>
              </a:ext>
            </a:extLst>
          </p:cNvPr>
          <p:cNvSpPr/>
          <p:nvPr/>
        </p:nvSpPr>
        <p:spPr>
          <a:xfrm>
            <a:off x="2491747" y="3970140"/>
            <a:ext cx="1824084" cy="383977"/>
          </a:xfrm>
          <a:prstGeom prst="rect">
            <a:avLst/>
          </a:prstGeom>
          <a:solidFill>
            <a:srgbClr val="E2E8F0"/>
          </a:solidFill>
          <a:ln w="12700">
            <a:solidFill>
              <a:srgbClr val="1E293B"/>
            </a:solidFill>
            <a:prstDash val="solid"/>
          </a:ln>
        </p:spPr>
        <p:txBody>
          <a:bodyPr anchor="ctr"/>
          <a:lstStyle/>
          <a:p>
            <a:r>
              <a:rPr lang="en-US" sz="780" dirty="0"/>
              <a:t>   </a:t>
            </a:r>
            <a:r>
              <a:rPr lang="en-US" sz="780" b="1" dirty="0"/>
              <a:t>In-house control</a:t>
            </a:r>
            <a:r>
              <a:rPr lang="en-US" sz="780" dirty="0"/>
              <a:t> / Optional managed       services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25BB65B-BE6F-B9E8-9312-E53DD3CF40BD}"/>
              </a:ext>
            </a:extLst>
          </p:cNvPr>
          <p:cNvSpPr/>
          <p:nvPr/>
        </p:nvSpPr>
        <p:spPr>
          <a:xfrm>
            <a:off x="4344405" y="3948708"/>
            <a:ext cx="4360254" cy="40540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0644" y="3709392"/>
            <a:ext cx="114300" cy="114300"/>
          </a:xfrm>
          <a:prstGeom prst="rect">
            <a:avLst/>
          </a:prstGeom>
        </p:spPr>
      </p:pic>
      <p:sp>
        <p:nvSpPr>
          <p:cNvPr id="78" name="Shape 59">
            <a:extLst>
              <a:ext uri="{FF2B5EF4-FFF2-40B4-BE49-F238E27FC236}">
                <a16:creationId xmlns:a16="http://schemas.microsoft.com/office/drawing/2014/main" id="{5210E8DA-50E2-C0B4-29AC-38925FE9AF79}"/>
              </a:ext>
            </a:extLst>
          </p:cNvPr>
          <p:cNvSpPr/>
          <p:nvPr/>
        </p:nvSpPr>
        <p:spPr>
          <a:xfrm>
            <a:off x="439341" y="3970140"/>
            <a:ext cx="2025253" cy="383977"/>
          </a:xfrm>
          <a:prstGeom prst="rect">
            <a:avLst/>
          </a:prstGeom>
          <a:solidFill>
            <a:srgbClr val="E2E8F0"/>
          </a:solidFill>
          <a:ln w="12700">
            <a:solidFill>
              <a:srgbClr val="1E293B"/>
            </a:solidFill>
            <a:prstDash val="solid"/>
          </a:ln>
        </p:spPr>
        <p:txBody>
          <a:bodyPr anchor="ctr"/>
          <a:lstStyle/>
          <a:p>
            <a:r>
              <a:rPr lang="en-US" sz="780" dirty="0"/>
              <a:t>Maintain</a:t>
            </a:r>
          </a:p>
        </p:txBody>
      </p:sp>
      <p:sp>
        <p:nvSpPr>
          <p:cNvPr id="86" name="Shape 59">
            <a:extLst>
              <a:ext uri="{FF2B5EF4-FFF2-40B4-BE49-F238E27FC236}">
                <a16:creationId xmlns:a16="http://schemas.microsoft.com/office/drawing/2014/main" id="{63CDF998-8C2C-E390-3555-BFB21C2F1826}"/>
              </a:ext>
            </a:extLst>
          </p:cNvPr>
          <p:cNvSpPr/>
          <p:nvPr/>
        </p:nvSpPr>
        <p:spPr>
          <a:xfrm>
            <a:off x="4362362" y="3970140"/>
            <a:ext cx="1956732" cy="383977"/>
          </a:xfrm>
          <a:prstGeom prst="rect">
            <a:avLst/>
          </a:prstGeom>
          <a:solidFill>
            <a:srgbClr val="E2E8F0"/>
          </a:solidFill>
          <a:ln w="12700">
            <a:solidFill>
              <a:srgbClr val="1E293B"/>
            </a:solidFill>
            <a:prstDash val="solid"/>
          </a:ln>
        </p:spPr>
        <p:txBody>
          <a:bodyPr anchor="ctr"/>
          <a:lstStyle/>
          <a:p>
            <a:pPr algn="ctr"/>
            <a:r>
              <a:rPr lang="en-US" sz="780" dirty="0"/>
              <a:t>Manual fixes</a:t>
            </a:r>
          </a:p>
        </p:txBody>
      </p:sp>
      <p:sp>
        <p:nvSpPr>
          <p:cNvPr id="87" name="Shape 59">
            <a:extLst>
              <a:ext uri="{FF2B5EF4-FFF2-40B4-BE49-F238E27FC236}">
                <a16:creationId xmlns:a16="http://schemas.microsoft.com/office/drawing/2014/main" id="{B16E3563-C9DB-DE3E-CABF-420E3CCAF8C1}"/>
              </a:ext>
            </a:extLst>
          </p:cNvPr>
          <p:cNvSpPr/>
          <p:nvPr/>
        </p:nvSpPr>
        <p:spPr>
          <a:xfrm>
            <a:off x="6325791" y="3970139"/>
            <a:ext cx="2378868" cy="383977"/>
          </a:xfrm>
          <a:prstGeom prst="rect">
            <a:avLst/>
          </a:prstGeom>
          <a:solidFill>
            <a:srgbClr val="E2E8F0"/>
          </a:solidFill>
          <a:ln w="12700">
            <a:solidFill>
              <a:srgbClr val="1E293B"/>
            </a:solidFill>
            <a:prstDash val="solid"/>
          </a:ln>
        </p:spPr>
        <p:txBody>
          <a:bodyPr anchor="ctr"/>
          <a:lstStyle/>
          <a:p>
            <a:r>
              <a:rPr lang="en-US" sz="760" dirty="0"/>
              <a:t>Expensive vendor dependency / Annual support fees 18-22% of license</a:t>
            </a:r>
          </a:p>
        </p:txBody>
      </p:sp>
      <p:sp>
        <p:nvSpPr>
          <p:cNvPr id="73" name="Text 66"/>
          <p:cNvSpPr/>
          <p:nvPr/>
        </p:nvSpPr>
        <p:spPr>
          <a:xfrm>
            <a:off x="3124944" y="3687961"/>
            <a:ext cx="674833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334155"/>
                </a:solidFill>
              </a:rPr>
              <a:t>Automated</a:t>
            </a:r>
            <a:endParaRPr lang="en-US" sz="784" dirty="0"/>
          </a:p>
        </p:txBody>
      </p:sp>
      <p:pic>
        <p:nvPicPr>
          <p:cNvPr id="7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3137" y="3711178"/>
            <a:ext cx="71438" cy="114300"/>
          </a:xfrm>
          <a:prstGeom prst="rect">
            <a:avLst/>
          </a:prstGeom>
        </p:spPr>
      </p:pic>
      <p:sp>
        <p:nvSpPr>
          <p:cNvPr id="75" name="Text 67"/>
          <p:cNvSpPr/>
          <p:nvPr/>
        </p:nvSpPr>
        <p:spPr>
          <a:xfrm>
            <a:off x="5214575" y="3689747"/>
            <a:ext cx="320855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None</a:t>
            </a:r>
            <a:endParaRPr lang="en-US" sz="834" dirty="0"/>
          </a:p>
        </p:txBody>
      </p:sp>
      <p:pic>
        <p:nvPicPr>
          <p:cNvPr id="76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8658" y="3711178"/>
            <a:ext cx="114300" cy="114300"/>
          </a:xfrm>
          <a:prstGeom prst="rect">
            <a:avLst/>
          </a:prstGeom>
        </p:spPr>
      </p:pic>
      <p:sp>
        <p:nvSpPr>
          <p:cNvPr id="77" name="Text 68"/>
          <p:cNvSpPr/>
          <p:nvPr/>
        </p:nvSpPr>
        <p:spPr>
          <a:xfrm>
            <a:off x="7462958" y="3689747"/>
            <a:ext cx="207922" cy="1553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Yes</a:t>
            </a:r>
            <a:endParaRPr lang="en-US" sz="834" dirty="0"/>
          </a:p>
        </p:txBody>
      </p:sp>
      <p:sp>
        <p:nvSpPr>
          <p:cNvPr id="80" name="Shape 65">
            <a:extLst>
              <a:ext uri="{FF2B5EF4-FFF2-40B4-BE49-F238E27FC236}">
                <a16:creationId xmlns:a16="http://schemas.microsoft.com/office/drawing/2014/main" id="{284E9AC8-E307-8F53-E279-363D1E017B4D}"/>
              </a:ext>
            </a:extLst>
          </p:cNvPr>
          <p:cNvSpPr/>
          <p:nvPr/>
        </p:nvSpPr>
        <p:spPr>
          <a:xfrm>
            <a:off x="2464594" y="3962996"/>
            <a:ext cx="28575" cy="383977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82" name="Shape 63">
            <a:extLst>
              <a:ext uri="{FF2B5EF4-FFF2-40B4-BE49-F238E27FC236}">
                <a16:creationId xmlns:a16="http://schemas.microsoft.com/office/drawing/2014/main" id="{4C7D9403-FA52-67C4-01F9-D82BF184D2D8}"/>
              </a:ext>
            </a:extLst>
          </p:cNvPr>
          <p:cNvSpPr/>
          <p:nvPr/>
        </p:nvSpPr>
        <p:spPr>
          <a:xfrm>
            <a:off x="4315830" y="3948708"/>
            <a:ext cx="45719" cy="405409"/>
          </a:xfrm>
          <a:prstGeom prst="rect">
            <a:avLst/>
          </a:prstGeom>
          <a:solidFill>
            <a:srgbClr val="06B6D4"/>
          </a:solidFill>
          <a:ln/>
        </p:spPr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C96870D4-10A8-2F42-3E1A-F49A303FE8A3}"/>
              </a:ext>
            </a:extLst>
          </p:cNvPr>
          <p:cNvCxnSpPr/>
          <p:nvPr/>
        </p:nvCxnSpPr>
        <p:spPr>
          <a:xfrm flipH="1">
            <a:off x="6319093" y="3948708"/>
            <a:ext cx="2931" cy="405409"/>
          </a:xfrm>
          <a:prstGeom prst="line">
            <a:avLst/>
          </a:prstGeom>
          <a:ln>
            <a:solidFill>
              <a:srgbClr val="838A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8" name="Image 4" descr="preencoded.png">
            <a:extLst>
              <a:ext uri="{FF2B5EF4-FFF2-40B4-BE49-F238E27FC236}">
                <a16:creationId xmlns:a16="http://schemas.microsoft.com/office/drawing/2014/main" id="{159EAA52-FAAA-67CE-0A54-102BF2044F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2814" y="4053441"/>
            <a:ext cx="114300" cy="1143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357188"/>
            <a:ext cx="8715375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Implementation Roadmap: Go Live in 4 Weeks</a:t>
            </a:r>
            <a:endParaRPr lang="en-US" sz="2436" dirty="0"/>
          </a:p>
        </p:txBody>
      </p:sp>
      <p:sp>
        <p:nvSpPr>
          <p:cNvPr id="4" name="Shape 1"/>
          <p:cNvSpPr/>
          <p:nvPr/>
        </p:nvSpPr>
        <p:spPr>
          <a:xfrm>
            <a:off x="1078706" y="1523405"/>
            <a:ext cx="557213" cy="557213"/>
          </a:xfrm>
          <a:prstGeom prst="rect">
            <a:avLst/>
          </a:prstGeom>
          <a:solidFill>
            <a:srgbClr val="1E293B"/>
          </a:solidFill>
          <a:ln w="27432">
            <a:solidFill>
              <a:srgbClr val="06B6D4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78706" y="1523405"/>
            <a:ext cx="557213" cy="5572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dirty="0">
                <a:solidFill>
                  <a:srgbClr val="06B6D4"/>
                </a:solidFill>
              </a:rPr>
              <a:t>W1</a:t>
            </a:r>
            <a:endParaRPr lang="en-US" sz="1269" dirty="0"/>
          </a:p>
        </p:txBody>
      </p:sp>
      <p:sp>
        <p:nvSpPr>
          <p:cNvPr id="6" name="Text 3"/>
          <p:cNvSpPr/>
          <p:nvPr/>
        </p:nvSpPr>
        <p:spPr>
          <a:xfrm>
            <a:off x="919060" y="2323505"/>
            <a:ext cx="876505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1E293B"/>
                </a:solidFill>
              </a:rPr>
              <a:t>Discovery</a:t>
            </a:r>
            <a:endParaRPr lang="en-US" sz="1090" dirty="0"/>
          </a:p>
        </p:txBody>
      </p:sp>
      <p:sp>
        <p:nvSpPr>
          <p:cNvPr id="7" name="Shape 4"/>
          <p:cNvSpPr/>
          <p:nvPr/>
        </p:nvSpPr>
        <p:spPr>
          <a:xfrm>
            <a:off x="428625" y="2644973"/>
            <a:ext cx="1857375" cy="1450181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8" name="Shape 5"/>
          <p:cNvSpPr/>
          <p:nvPr/>
        </p:nvSpPr>
        <p:spPr>
          <a:xfrm>
            <a:off x="428625" y="2644973"/>
            <a:ext cx="1857375" cy="4286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9" name="Shape 6"/>
          <p:cNvSpPr/>
          <p:nvPr/>
        </p:nvSpPr>
        <p:spPr>
          <a:xfrm>
            <a:off x="2271713" y="2644973"/>
            <a:ext cx="14288" cy="1450181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0" name="Shape 7"/>
          <p:cNvSpPr/>
          <p:nvPr/>
        </p:nvSpPr>
        <p:spPr>
          <a:xfrm>
            <a:off x="428625" y="4080867"/>
            <a:ext cx="1857375" cy="14288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1" name="Shape 8"/>
          <p:cNvSpPr/>
          <p:nvPr/>
        </p:nvSpPr>
        <p:spPr>
          <a:xfrm>
            <a:off x="428625" y="2644973"/>
            <a:ext cx="14288" cy="1450181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2" name="Text 9"/>
          <p:cNvSpPr/>
          <p:nvPr/>
        </p:nvSpPr>
        <p:spPr>
          <a:xfrm>
            <a:off x="642938" y="2752130"/>
            <a:ext cx="1535906" cy="13151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60" dirty="0">
                <a:solidFill>
                  <a:srgbClr val="334155"/>
                </a:solidFill>
              </a:rPr>
              <a:t>Map departments &amp; risk categories</a:t>
            </a:r>
            <a:endParaRPr lang="en-US" sz="760" dirty="0"/>
          </a:p>
        </p:txBody>
      </p:sp>
      <p:sp>
        <p:nvSpPr>
          <p:cNvPr id="13" name="Text 10"/>
          <p:cNvSpPr/>
          <p:nvPr/>
        </p:nvSpPr>
        <p:spPr>
          <a:xfrm>
            <a:off x="642938" y="3089281"/>
            <a:ext cx="1535906" cy="140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Define approval flows</a:t>
            </a:r>
            <a:endParaRPr lang="en-US" sz="727" dirty="0"/>
          </a:p>
        </p:txBody>
      </p:sp>
      <p:sp>
        <p:nvSpPr>
          <p:cNvPr id="14" name="Text 11"/>
          <p:cNvSpPr/>
          <p:nvPr/>
        </p:nvSpPr>
        <p:spPr>
          <a:xfrm>
            <a:off x="642938" y="3286432"/>
            <a:ext cx="1535906" cy="140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Identify user roles</a:t>
            </a:r>
            <a:endParaRPr lang="en-US" sz="727" dirty="0"/>
          </a:p>
        </p:txBody>
      </p:sp>
      <p:sp>
        <p:nvSpPr>
          <p:cNvPr id="15" name="Shape 12"/>
          <p:cNvSpPr/>
          <p:nvPr/>
        </p:nvSpPr>
        <p:spPr>
          <a:xfrm>
            <a:off x="3221831" y="1523405"/>
            <a:ext cx="557213" cy="557213"/>
          </a:xfrm>
          <a:prstGeom prst="rect">
            <a:avLst/>
          </a:prstGeom>
          <a:solidFill>
            <a:srgbClr val="1E293B"/>
          </a:solidFill>
          <a:ln w="27432">
            <a:solidFill>
              <a:srgbClr val="06B6D4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3221831" y="1523405"/>
            <a:ext cx="557213" cy="5572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dirty="0">
                <a:solidFill>
                  <a:srgbClr val="06B6D4"/>
                </a:solidFill>
              </a:rPr>
              <a:t>W2</a:t>
            </a:r>
            <a:endParaRPr lang="en-US" sz="1269" dirty="0"/>
          </a:p>
        </p:txBody>
      </p:sp>
      <p:sp>
        <p:nvSpPr>
          <p:cNvPr id="17" name="Text 14"/>
          <p:cNvSpPr/>
          <p:nvPr/>
        </p:nvSpPr>
        <p:spPr>
          <a:xfrm>
            <a:off x="3258862" y="2323505"/>
            <a:ext cx="48312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1E293B"/>
                </a:solidFill>
              </a:rPr>
              <a:t>Setup</a:t>
            </a:r>
            <a:endParaRPr lang="en-US" sz="1090" dirty="0"/>
          </a:p>
        </p:txBody>
      </p:sp>
      <p:sp>
        <p:nvSpPr>
          <p:cNvPr id="18" name="Shape 15"/>
          <p:cNvSpPr/>
          <p:nvPr/>
        </p:nvSpPr>
        <p:spPr>
          <a:xfrm>
            <a:off x="2571750" y="2644973"/>
            <a:ext cx="1857375" cy="1450181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9" name="Shape 16"/>
          <p:cNvSpPr/>
          <p:nvPr/>
        </p:nvSpPr>
        <p:spPr>
          <a:xfrm>
            <a:off x="2571750" y="2644973"/>
            <a:ext cx="1857375" cy="4286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0" name="Shape 17"/>
          <p:cNvSpPr/>
          <p:nvPr/>
        </p:nvSpPr>
        <p:spPr>
          <a:xfrm>
            <a:off x="4414838" y="2644973"/>
            <a:ext cx="14288" cy="1450181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21" name="Shape 18"/>
          <p:cNvSpPr/>
          <p:nvPr/>
        </p:nvSpPr>
        <p:spPr>
          <a:xfrm>
            <a:off x="2571750" y="4080867"/>
            <a:ext cx="1857375" cy="14288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22" name="Shape 19"/>
          <p:cNvSpPr/>
          <p:nvPr/>
        </p:nvSpPr>
        <p:spPr>
          <a:xfrm>
            <a:off x="2571750" y="2644973"/>
            <a:ext cx="14288" cy="1450181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23" name="Text 20"/>
          <p:cNvSpPr/>
          <p:nvPr/>
        </p:nvSpPr>
        <p:spPr>
          <a:xfrm>
            <a:off x="2786063" y="2752130"/>
            <a:ext cx="1535906" cy="28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Configure branches &amp; departments</a:t>
            </a:r>
            <a:endParaRPr lang="en-US" sz="727" dirty="0"/>
          </a:p>
        </p:txBody>
      </p:sp>
      <p:sp>
        <p:nvSpPr>
          <p:cNvPr id="24" name="Text 21"/>
          <p:cNvSpPr/>
          <p:nvPr/>
        </p:nvSpPr>
        <p:spPr>
          <a:xfrm>
            <a:off x="2786063" y="3089281"/>
            <a:ext cx="1535906" cy="140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Set roles &amp; permissions</a:t>
            </a:r>
            <a:endParaRPr lang="en-US" sz="727" dirty="0"/>
          </a:p>
        </p:txBody>
      </p:sp>
      <p:sp>
        <p:nvSpPr>
          <p:cNvPr id="25" name="Text 22"/>
          <p:cNvSpPr/>
          <p:nvPr/>
        </p:nvSpPr>
        <p:spPr>
          <a:xfrm>
            <a:off x="2786063" y="3286432"/>
            <a:ext cx="1535906" cy="140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System environment setup</a:t>
            </a:r>
            <a:endParaRPr lang="en-US" sz="727" dirty="0"/>
          </a:p>
        </p:txBody>
      </p:sp>
      <p:sp>
        <p:nvSpPr>
          <p:cNvPr id="26" name="Shape 23"/>
          <p:cNvSpPr/>
          <p:nvPr/>
        </p:nvSpPr>
        <p:spPr>
          <a:xfrm>
            <a:off x="5364956" y="1523405"/>
            <a:ext cx="557213" cy="557213"/>
          </a:xfrm>
          <a:prstGeom prst="rect">
            <a:avLst/>
          </a:prstGeom>
          <a:solidFill>
            <a:srgbClr val="1E293B"/>
          </a:solidFill>
          <a:ln w="27432">
            <a:solidFill>
              <a:srgbClr val="06B6D4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5364956" y="1523405"/>
            <a:ext cx="557213" cy="5572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dirty="0">
                <a:solidFill>
                  <a:srgbClr val="06B6D4"/>
                </a:solidFill>
              </a:rPr>
              <a:t>W3</a:t>
            </a:r>
            <a:endParaRPr lang="en-US" sz="1269" dirty="0"/>
          </a:p>
        </p:txBody>
      </p:sp>
      <p:sp>
        <p:nvSpPr>
          <p:cNvPr id="28" name="Text 25"/>
          <p:cNvSpPr/>
          <p:nvPr/>
        </p:nvSpPr>
        <p:spPr>
          <a:xfrm>
            <a:off x="5328763" y="2323505"/>
            <a:ext cx="629599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1E293B"/>
                </a:solidFill>
              </a:rPr>
              <a:t>Go-Live</a:t>
            </a:r>
            <a:endParaRPr lang="en-US" sz="1090" dirty="0"/>
          </a:p>
        </p:txBody>
      </p:sp>
      <p:sp>
        <p:nvSpPr>
          <p:cNvPr id="29" name="Shape 26"/>
          <p:cNvSpPr/>
          <p:nvPr/>
        </p:nvSpPr>
        <p:spPr>
          <a:xfrm>
            <a:off x="4792452" y="2644973"/>
            <a:ext cx="1702222" cy="1450181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0" name="Shape 27"/>
          <p:cNvSpPr/>
          <p:nvPr/>
        </p:nvSpPr>
        <p:spPr>
          <a:xfrm>
            <a:off x="4792452" y="2644973"/>
            <a:ext cx="1702222" cy="4286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31" name="Shape 28"/>
          <p:cNvSpPr/>
          <p:nvPr/>
        </p:nvSpPr>
        <p:spPr>
          <a:xfrm>
            <a:off x="6480386" y="2644973"/>
            <a:ext cx="14288" cy="1450181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32" name="Shape 29"/>
          <p:cNvSpPr/>
          <p:nvPr/>
        </p:nvSpPr>
        <p:spPr>
          <a:xfrm>
            <a:off x="4792452" y="4080867"/>
            <a:ext cx="1702222" cy="14288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33" name="Shape 30"/>
          <p:cNvSpPr/>
          <p:nvPr/>
        </p:nvSpPr>
        <p:spPr>
          <a:xfrm>
            <a:off x="4792452" y="2644973"/>
            <a:ext cx="14288" cy="1450181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34" name="Text 31"/>
          <p:cNvSpPr/>
          <p:nvPr/>
        </p:nvSpPr>
        <p:spPr>
          <a:xfrm>
            <a:off x="5021052" y="2752130"/>
            <a:ext cx="1352178" cy="140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Import existing risk registers</a:t>
            </a:r>
            <a:endParaRPr lang="en-US" sz="727" dirty="0"/>
          </a:p>
        </p:txBody>
      </p:sp>
      <p:sp>
        <p:nvSpPr>
          <p:cNvPr id="35" name="Text 32"/>
          <p:cNvSpPr/>
          <p:nvPr/>
        </p:nvSpPr>
        <p:spPr>
          <a:xfrm>
            <a:off x="5021052" y="2949280"/>
            <a:ext cx="1352178" cy="140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Train HSE officers</a:t>
            </a:r>
            <a:endParaRPr lang="en-US" sz="727" dirty="0"/>
          </a:p>
        </p:txBody>
      </p:sp>
      <p:sp>
        <p:nvSpPr>
          <p:cNvPr id="36" name="Text 33"/>
          <p:cNvSpPr/>
          <p:nvPr/>
        </p:nvSpPr>
        <p:spPr>
          <a:xfrm>
            <a:off x="5021052" y="3146431"/>
            <a:ext cx="1352178" cy="140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Test operational workflows</a:t>
            </a:r>
            <a:endParaRPr lang="en-US" sz="727" dirty="0"/>
          </a:p>
        </p:txBody>
      </p:sp>
      <p:sp>
        <p:nvSpPr>
          <p:cNvPr id="37" name="Shape 34"/>
          <p:cNvSpPr/>
          <p:nvPr/>
        </p:nvSpPr>
        <p:spPr>
          <a:xfrm>
            <a:off x="7508081" y="1523405"/>
            <a:ext cx="557213" cy="557213"/>
          </a:xfrm>
          <a:prstGeom prst="rect">
            <a:avLst/>
          </a:prstGeom>
          <a:solidFill>
            <a:srgbClr val="1E293B"/>
          </a:solidFill>
          <a:ln w="27432">
            <a:solidFill>
              <a:srgbClr val="06B6D4"/>
            </a:solidFill>
            <a:prstDash val="solid"/>
          </a:ln>
        </p:spPr>
      </p:sp>
      <p:sp>
        <p:nvSpPr>
          <p:cNvPr id="38" name="Text 35"/>
          <p:cNvSpPr/>
          <p:nvPr/>
        </p:nvSpPr>
        <p:spPr>
          <a:xfrm>
            <a:off x="7508081" y="1523405"/>
            <a:ext cx="557213" cy="557213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dirty="0">
                <a:solidFill>
                  <a:srgbClr val="06B6D4"/>
                </a:solidFill>
              </a:rPr>
              <a:t>W4</a:t>
            </a:r>
            <a:endParaRPr lang="en-US" sz="1269" dirty="0"/>
          </a:p>
        </p:txBody>
      </p:sp>
      <p:sp>
        <p:nvSpPr>
          <p:cNvPr id="39" name="Text 36"/>
          <p:cNvSpPr/>
          <p:nvPr/>
        </p:nvSpPr>
        <p:spPr>
          <a:xfrm>
            <a:off x="7332166" y="2323505"/>
            <a:ext cx="909042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1E293B"/>
                </a:solidFill>
              </a:rPr>
              <a:t>Hypercare</a:t>
            </a:r>
            <a:endParaRPr lang="en-US" sz="1090" dirty="0"/>
          </a:p>
        </p:txBody>
      </p:sp>
      <p:sp>
        <p:nvSpPr>
          <p:cNvPr id="40" name="Shape 37"/>
          <p:cNvSpPr/>
          <p:nvPr/>
        </p:nvSpPr>
        <p:spPr>
          <a:xfrm>
            <a:off x="6865618" y="2644973"/>
            <a:ext cx="1842139" cy="1450181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1" name="Shape 38"/>
          <p:cNvSpPr/>
          <p:nvPr/>
        </p:nvSpPr>
        <p:spPr>
          <a:xfrm>
            <a:off x="6865618" y="2644973"/>
            <a:ext cx="1842139" cy="4286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42" name="Shape 39"/>
          <p:cNvSpPr/>
          <p:nvPr/>
        </p:nvSpPr>
        <p:spPr>
          <a:xfrm>
            <a:off x="8693469" y="2644973"/>
            <a:ext cx="14288" cy="1450181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43" name="Shape 40"/>
          <p:cNvSpPr/>
          <p:nvPr/>
        </p:nvSpPr>
        <p:spPr>
          <a:xfrm>
            <a:off x="6865618" y="4080867"/>
            <a:ext cx="1842139" cy="14288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44" name="Shape 41"/>
          <p:cNvSpPr/>
          <p:nvPr/>
        </p:nvSpPr>
        <p:spPr>
          <a:xfrm>
            <a:off x="6865618" y="2644973"/>
            <a:ext cx="14288" cy="1450181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45" name="Text 42"/>
          <p:cNvSpPr/>
          <p:nvPr/>
        </p:nvSpPr>
        <p:spPr>
          <a:xfrm>
            <a:off x="7094218" y="2752130"/>
            <a:ext cx="1492095" cy="140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On-site support &amp; monitoring</a:t>
            </a:r>
            <a:endParaRPr lang="en-US" sz="727" dirty="0"/>
          </a:p>
        </p:txBody>
      </p:sp>
      <p:sp>
        <p:nvSpPr>
          <p:cNvPr id="46" name="Text 43"/>
          <p:cNvSpPr/>
          <p:nvPr/>
        </p:nvSpPr>
        <p:spPr>
          <a:xfrm>
            <a:off x="7094218" y="2949280"/>
            <a:ext cx="1492095" cy="140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Management dashboard review</a:t>
            </a:r>
            <a:endParaRPr lang="en-US" sz="727" dirty="0"/>
          </a:p>
        </p:txBody>
      </p:sp>
      <p:sp>
        <p:nvSpPr>
          <p:cNvPr id="47" name="Text 44"/>
          <p:cNvSpPr/>
          <p:nvPr/>
        </p:nvSpPr>
        <p:spPr>
          <a:xfrm>
            <a:off x="7094218" y="3146431"/>
            <a:ext cx="1492095" cy="14000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System adjustments</a:t>
            </a:r>
            <a:endParaRPr lang="en-US" sz="727" dirty="0"/>
          </a:p>
        </p:txBody>
      </p:sp>
      <p:sp>
        <p:nvSpPr>
          <p:cNvPr id="48" name="Shape 45"/>
          <p:cNvSpPr/>
          <p:nvPr/>
        </p:nvSpPr>
        <p:spPr>
          <a:xfrm>
            <a:off x="428625" y="4395192"/>
            <a:ext cx="8286750" cy="262533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49" name="Shape 46"/>
          <p:cNvSpPr/>
          <p:nvPr/>
        </p:nvSpPr>
        <p:spPr>
          <a:xfrm>
            <a:off x="428625" y="4395192"/>
            <a:ext cx="71438" cy="262533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50" name="Text 47"/>
          <p:cNvSpPr/>
          <p:nvPr/>
        </p:nvSpPr>
        <p:spPr>
          <a:xfrm>
            <a:off x="428625" y="4395192"/>
            <a:ext cx="8286750" cy="262533"/>
          </a:xfrm>
          <a:prstGeom prst="rect">
            <a:avLst/>
          </a:prstGeom>
          <a:noFill/>
          <a:ln/>
        </p:spPr>
        <p:txBody>
          <a:bodyPr wrap="square" lIns="170053" tIns="127508" rIns="170053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84" b="1" dirty="0">
                <a:solidFill>
                  <a:srgbClr val="06B6D4"/>
                </a:solidFill>
              </a:rPr>
              <a:t>Months 2-3: Phase 2 (Optional)</a:t>
            </a:r>
            <a:r>
              <a:rPr lang="en-US" sz="834" dirty="0">
                <a:solidFill>
                  <a:srgbClr val="F1F5F9"/>
                </a:solidFill>
              </a:rPr>
              <a:t> — Roll out Inventory, Procurement, Assets, and HR modules for full ERP integration.</a:t>
            </a:r>
            <a:endParaRPr lang="en-US" sz="834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57188"/>
            <a:ext cx="8572500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Training &amp; Partnership</a:t>
            </a:r>
            <a:endParaRPr lang="en-US" sz="243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" y="1368837"/>
            <a:ext cx="250031" cy="2000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28688" y="1332226"/>
            <a:ext cx="2762148" cy="27324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1E293B"/>
                </a:solidFill>
              </a:rPr>
              <a:t>Comprehensive Training</a:t>
            </a:r>
            <a:endParaRPr lang="en-US" sz="1397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1819787"/>
            <a:ext cx="112514" cy="128588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791170" y="1784068"/>
            <a:ext cx="3552230" cy="3200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Admin &amp; Super-User</a:t>
            </a:r>
            <a:r>
              <a:rPr lang="en-US" sz="834" dirty="0">
                <a:solidFill>
                  <a:srgbClr val="334155"/>
                </a:solidFill>
              </a:rPr>
              <a:t>: Deep dive into system configuration and user management.</a:t>
            </a:r>
            <a:endParaRPr lang="en-US" sz="784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" y="2282679"/>
            <a:ext cx="112514" cy="128588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791170" y="2246961"/>
            <a:ext cx="3552230" cy="3200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Departmental Sessions</a:t>
            </a:r>
            <a:r>
              <a:rPr lang="en-US" sz="834" dirty="0">
                <a:solidFill>
                  <a:srgbClr val="334155"/>
                </a:solidFill>
              </a:rPr>
              <a:t>: Tailored training for HSE, Finance, and HR teams.</a:t>
            </a:r>
            <a:endParaRPr lang="en-US" sz="784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00" y="2745572"/>
            <a:ext cx="112514" cy="128588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791170" y="2709853"/>
            <a:ext cx="3552230" cy="3200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4" b="1" dirty="0">
                <a:solidFill>
                  <a:srgbClr val="1E293B"/>
                </a:solidFill>
              </a:rPr>
              <a:t>Resources</a:t>
            </a:r>
            <a:r>
              <a:rPr lang="en-US" sz="834" dirty="0">
                <a:solidFill>
                  <a:srgbClr val="334155"/>
                </a:solidFill>
              </a:rPr>
              <a:t>: Full user guides and SOP templates provided for every module.</a:t>
            </a:r>
            <a:endParaRPr lang="en-US" sz="784" dirty="0"/>
          </a:p>
        </p:txBody>
      </p:sp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43475" y="1368837"/>
            <a:ext cx="200025" cy="200025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5250656" y="1332226"/>
            <a:ext cx="1982865" cy="27324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1E293B"/>
                </a:solidFill>
              </a:rPr>
              <a:t>Ongoing Support</a:t>
            </a:r>
            <a:endParaRPr lang="en-US" sz="1397" dirty="0"/>
          </a:p>
        </p:txBody>
      </p:sp>
      <p:sp>
        <p:nvSpPr>
          <p:cNvPr id="14" name="Text 6"/>
          <p:cNvSpPr/>
          <p:nvPr/>
        </p:nvSpPr>
        <p:spPr>
          <a:xfrm>
            <a:off x="4943475" y="1784068"/>
            <a:ext cx="3771900" cy="1600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We don't just deploy — we partner for long-term success:</a:t>
            </a:r>
            <a:endParaRPr lang="en-US" sz="834" dirty="0"/>
          </a:p>
        </p:txBody>
      </p:sp>
      <p:sp>
        <p:nvSpPr>
          <p:cNvPr id="15" name="Shape 7"/>
          <p:cNvSpPr/>
          <p:nvPr/>
        </p:nvSpPr>
        <p:spPr>
          <a:xfrm>
            <a:off x="4943475" y="2086952"/>
            <a:ext cx="3771900" cy="1087245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6" name="Shape 8"/>
          <p:cNvSpPr/>
          <p:nvPr/>
        </p:nvSpPr>
        <p:spPr>
          <a:xfrm>
            <a:off x="4943475" y="2086952"/>
            <a:ext cx="3771900" cy="3571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7" name="Shape 9"/>
          <p:cNvSpPr/>
          <p:nvPr/>
        </p:nvSpPr>
        <p:spPr>
          <a:xfrm>
            <a:off x="5086350" y="2229827"/>
            <a:ext cx="1148023" cy="20716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8" name="Text 10"/>
          <p:cNvSpPr/>
          <p:nvPr/>
        </p:nvSpPr>
        <p:spPr>
          <a:xfrm>
            <a:off x="5086350" y="2229827"/>
            <a:ext cx="1148023" cy="207169"/>
          </a:xfrm>
          <a:prstGeom prst="rect">
            <a:avLst/>
          </a:prstGeom>
          <a:noFill/>
          <a:ln/>
        </p:spPr>
        <p:txBody>
          <a:bodyPr wrap="square" lIns="85090" tIns="42545" rIns="85090" bIns="42545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1E293B"/>
                </a:solidFill>
              </a:rPr>
              <a:t>GO-LIVE HYPERCARE</a:t>
            </a:r>
            <a:endParaRPr lang="en-US" sz="683" dirty="0"/>
          </a:p>
        </p:txBody>
      </p:sp>
      <p:sp>
        <p:nvSpPr>
          <p:cNvPr id="19" name="Shape 11"/>
          <p:cNvSpPr/>
          <p:nvPr/>
        </p:nvSpPr>
        <p:spPr>
          <a:xfrm>
            <a:off x="6335530" y="2229827"/>
            <a:ext cx="655746" cy="20716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0" name="Text 12"/>
          <p:cNvSpPr/>
          <p:nvPr/>
        </p:nvSpPr>
        <p:spPr>
          <a:xfrm>
            <a:off x="6335530" y="2229827"/>
            <a:ext cx="655746" cy="207169"/>
          </a:xfrm>
          <a:prstGeom prst="rect">
            <a:avLst/>
          </a:prstGeom>
          <a:noFill/>
          <a:ln/>
        </p:spPr>
        <p:txBody>
          <a:bodyPr wrap="square" lIns="85090" tIns="42545" rIns="85090" bIns="42545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1E293B"/>
                </a:solidFill>
              </a:rPr>
              <a:t>BUG FIXES</a:t>
            </a:r>
            <a:endParaRPr lang="en-US" sz="683" dirty="0"/>
          </a:p>
        </p:txBody>
      </p:sp>
      <p:sp>
        <p:nvSpPr>
          <p:cNvPr id="21" name="Shape 13"/>
          <p:cNvSpPr/>
          <p:nvPr/>
        </p:nvSpPr>
        <p:spPr>
          <a:xfrm>
            <a:off x="7092432" y="2229827"/>
            <a:ext cx="1086017" cy="20716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2" name="Text 14"/>
          <p:cNvSpPr/>
          <p:nvPr/>
        </p:nvSpPr>
        <p:spPr>
          <a:xfrm>
            <a:off x="7092432" y="2229827"/>
            <a:ext cx="1086017" cy="207169"/>
          </a:xfrm>
          <a:prstGeom prst="rect">
            <a:avLst/>
          </a:prstGeom>
          <a:noFill/>
          <a:ln/>
        </p:spPr>
        <p:txBody>
          <a:bodyPr wrap="square" lIns="85090" tIns="42545" rIns="85090" bIns="42545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1E293B"/>
                </a:solidFill>
              </a:rPr>
              <a:t>SECURITY UPDATES</a:t>
            </a:r>
            <a:endParaRPr lang="en-US" sz="683" dirty="0"/>
          </a:p>
        </p:txBody>
      </p:sp>
      <p:sp>
        <p:nvSpPr>
          <p:cNvPr id="23" name="Shape 15"/>
          <p:cNvSpPr/>
          <p:nvPr/>
        </p:nvSpPr>
        <p:spPr>
          <a:xfrm>
            <a:off x="5086350" y="2508433"/>
            <a:ext cx="767953" cy="20716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4" name="Text 16"/>
          <p:cNvSpPr/>
          <p:nvPr/>
        </p:nvSpPr>
        <p:spPr>
          <a:xfrm>
            <a:off x="5086350" y="2508433"/>
            <a:ext cx="767953" cy="207169"/>
          </a:xfrm>
          <a:prstGeom prst="rect">
            <a:avLst/>
          </a:prstGeom>
          <a:noFill/>
          <a:ln/>
        </p:spPr>
        <p:txBody>
          <a:bodyPr wrap="square" lIns="85090" tIns="42545" rIns="85090" bIns="42545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1E293B"/>
                </a:solidFill>
              </a:rPr>
              <a:t>DB BACKUPS</a:t>
            </a:r>
            <a:endParaRPr lang="en-US" sz="683" dirty="0"/>
          </a:p>
        </p:txBody>
      </p:sp>
      <p:sp>
        <p:nvSpPr>
          <p:cNvPr id="25" name="Shape 17"/>
          <p:cNvSpPr/>
          <p:nvPr/>
        </p:nvSpPr>
        <p:spPr>
          <a:xfrm>
            <a:off x="5955460" y="2508433"/>
            <a:ext cx="1242733" cy="20716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6" name="Text 18"/>
          <p:cNvSpPr/>
          <p:nvPr/>
        </p:nvSpPr>
        <p:spPr>
          <a:xfrm>
            <a:off x="5955460" y="2508433"/>
            <a:ext cx="1242733" cy="207169"/>
          </a:xfrm>
          <a:prstGeom prst="rect">
            <a:avLst/>
          </a:prstGeom>
          <a:noFill/>
          <a:ln/>
        </p:spPr>
        <p:txBody>
          <a:bodyPr wrap="square" lIns="85090" tIns="42545" rIns="85090" bIns="42545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1E293B"/>
                </a:solidFill>
              </a:rPr>
              <a:t>UPTIME MONITORING</a:t>
            </a:r>
            <a:endParaRPr lang="en-US" sz="683" dirty="0"/>
          </a:p>
        </p:txBody>
      </p:sp>
      <p:sp>
        <p:nvSpPr>
          <p:cNvPr id="27" name="Text 19"/>
          <p:cNvSpPr/>
          <p:nvPr/>
        </p:nvSpPr>
        <p:spPr>
          <a:xfrm>
            <a:off x="5086350" y="2858477"/>
            <a:ext cx="3486150" cy="28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727" dirty="0">
                <a:solidFill>
                  <a:srgbClr val="F1F5F9"/>
                </a:solidFill>
              </a:rPr>
              <a:t>Our dedicated support team ensures your system remains secure, updated, and fully operational 24/7.</a:t>
            </a:r>
            <a:endParaRPr lang="en-US" sz="727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357188"/>
            <a:ext cx="8572500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Investment &amp; Next Steps</a:t>
            </a:r>
            <a:endParaRPr lang="en-US" sz="243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1368837"/>
            <a:ext cx="225028" cy="2000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0809" y="1332226"/>
            <a:ext cx="2384115" cy="27324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1E293B"/>
                </a:solidFill>
              </a:rPr>
              <a:t>Investment Overview</a:t>
            </a:r>
            <a:endParaRPr lang="en-US" sz="1397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5" y="1819787"/>
            <a:ext cx="112514" cy="128588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648295" y="1784068"/>
            <a:ext cx="3552230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734" b="1" dirty="0">
                <a:solidFill>
                  <a:srgbClr val="1E293B"/>
                </a:solidFill>
              </a:rPr>
              <a:t>Licensing</a:t>
            </a:r>
            <a:r>
              <a:rPr lang="en-US" sz="780" dirty="0">
                <a:solidFill>
                  <a:srgbClr val="334155"/>
                </a:solidFill>
              </a:rPr>
              <a:t>: Flexible per-site or per-user models tailored to Tema Shipyard.</a:t>
            </a:r>
            <a:endParaRPr lang="en-US" sz="734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5" y="2226980"/>
            <a:ext cx="112514" cy="128588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648295" y="2191262"/>
            <a:ext cx="3552230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734" b="1" dirty="0">
                <a:solidFill>
                  <a:srgbClr val="1E293B"/>
                </a:solidFill>
              </a:rPr>
              <a:t>Implementation</a:t>
            </a:r>
            <a:r>
              <a:rPr lang="en-US" sz="780" dirty="0">
                <a:solidFill>
                  <a:srgbClr val="334155"/>
                </a:solidFill>
              </a:rPr>
              <a:t>: Fixed-scope engagement covering setup and training.</a:t>
            </a:r>
            <a:endParaRPr lang="en-US" sz="734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5" y="2634174"/>
            <a:ext cx="112514" cy="128588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648295" y="2598455"/>
            <a:ext cx="3506074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734" b="1" dirty="0">
                <a:solidFill>
                  <a:srgbClr val="1E293B"/>
                </a:solidFill>
              </a:rPr>
              <a:t>Support</a:t>
            </a:r>
            <a:r>
              <a:rPr lang="en-US" sz="780" dirty="0">
                <a:solidFill>
                  <a:srgbClr val="334155"/>
                </a:solidFill>
              </a:rPr>
              <a:t>: Tiered annual plans for maintenance and security updates.</a:t>
            </a:r>
            <a:endParaRPr lang="en-US" sz="734" dirty="0"/>
          </a:p>
        </p:txBody>
      </p:sp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5" y="2905637"/>
            <a:ext cx="112514" cy="128588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648295" y="2869918"/>
            <a:ext cx="3552230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734" b="1" dirty="0">
                <a:solidFill>
                  <a:srgbClr val="1E293B"/>
                </a:solidFill>
              </a:rPr>
              <a:t>Data Migration</a:t>
            </a:r>
            <a:r>
              <a:rPr lang="en-US" sz="780" dirty="0">
                <a:solidFill>
                  <a:srgbClr val="334155"/>
                </a:solidFill>
              </a:rPr>
              <a:t>: Professional import of existing risk and asset records.</a:t>
            </a:r>
            <a:endParaRPr lang="en-US" sz="734" dirty="0"/>
          </a:p>
        </p:txBody>
      </p:sp>
      <p:sp>
        <p:nvSpPr>
          <p:cNvPr id="14" name="Text 6"/>
          <p:cNvSpPr/>
          <p:nvPr/>
        </p:nvSpPr>
        <p:spPr>
          <a:xfrm>
            <a:off x="428625" y="3312830"/>
            <a:ext cx="2159245" cy="10259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800"/>
              </a:lnSpc>
              <a:buNone/>
            </a:pPr>
            <a:r>
              <a:rPr lang="en-US" sz="680" i="1" dirty="0">
                <a:solidFill>
                  <a:srgbClr val="334155"/>
                </a:solidFill>
              </a:rPr>
              <a:t>* Detailed quotation provided after discovery confirms scope.</a:t>
            </a:r>
            <a:endParaRPr lang="en-US" sz="680" dirty="0"/>
          </a:p>
        </p:txBody>
      </p:sp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0600" y="1368837"/>
            <a:ext cx="175022" cy="200025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5082778" y="1332226"/>
            <a:ext cx="2273694" cy="27324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1E293B"/>
                </a:solidFill>
              </a:rPr>
              <a:t>Proposed Next Steps</a:t>
            </a:r>
            <a:endParaRPr lang="en-US" sz="1397" dirty="0"/>
          </a:p>
        </p:txBody>
      </p:sp>
      <p:sp>
        <p:nvSpPr>
          <p:cNvPr id="17" name="Text 8"/>
          <p:cNvSpPr/>
          <p:nvPr/>
        </p:nvSpPr>
        <p:spPr>
          <a:xfrm>
            <a:off x="4800600" y="1784068"/>
            <a:ext cx="714375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06B6D4"/>
                </a:solidFill>
              </a:rPr>
              <a:t>WEEK 1</a:t>
            </a:r>
            <a:endParaRPr lang="en-US" sz="683" dirty="0"/>
          </a:p>
        </p:txBody>
      </p:sp>
      <p:sp>
        <p:nvSpPr>
          <p:cNvPr id="18" name="Text 9"/>
          <p:cNvSpPr/>
          <p:nvPr/>
        </p:nvSpPr>
        <p:spPr>
          <a:xfrm>
            <a:off x="5514975" y="1784068"/>
            <a:ext cx="2321970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780" dirty="0">
                <a:solidFill>
                  <a:srgbClr val="334155"/>
                </a:solidFill>
              </a:rPr>
              <a:t>Appoint project sponsor &amp; schedule discovery.</a:t>
            </a:r>
            <a:endParaRPr lang="en-US" sz="780" dirty="0"/>
          </a:p>
        </p:txBody>
      </p:sp>
      <p:sp>
        <p:nvSpPr>
          <p:cNvPr id="19" name="Text 10"/>
          <p:cNvSpPr/>
          <p:nvPr/>
        </p:nvSpPr>
        <p:spPr>
          <a:xfrm>
            <a:off x="4800600" y="2019812"/>
            <a:ext cx="714375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06B6D4"/>
                </a:solidFill>
              </a:rPr>
              <a:t>WEEK 2</a:t>
            </a:r>
            <a:endParaRPr lang="en-US" sz="683" dirty="0"/>
          </a:p>
        </p:txBody>
      </p:sp>
      <p:sp>
        <p:nvSpPr>
          <p:cNvPr id="20" name="Text 11"/>
          <p:cNvSpPr/>
          <p:nvPr/>
        </p:nvSpPr>
        <p:spPr>
          <a:xfrm>
            <a:off x="5514975" y="2019812"/>
            <a:ext cx="1916060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780" dirty="0">
                <a:solidFill>
                  <a:srgbClr val="334155"/>
                </a:solidFill>
              </a:rPr>
              <a:t>Discovery session &amp; process mapping.</a:t>
            </a:r>
            <a:endParaRPr lang="en-US" sz="780" dirty="0"/>
          </a:p>
        </p:txBody>
      </p:sp>
      <p:sp>
        <p:nvSpPr>
          <p:cNvPr id="21" name="Text 12"/>
          <p:cNvSpPr/>
          <p:nvPr/>
        </p:nvSpPr>
        <p:spPr>
          <a:xfrm>
            <a:off x="4800600" y="2255555"/>
            <a:ext cx="714375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06B6D4"/>
                </a:solidFill>
              </a:rPr>
              <a:t>WEEK 3</a:t>
            </a:r>
            <a:endParaRPr lang="en-US" sz="683" dirty="0"/>
          </a:p>
        </p:txBody>
      </p:sp>
      <p:sp>
        <p:nvSpPr>
          <p:cNvPr id="22" name="Text 13"/>
          <p:cNvSpPr/>
          <p:nvPr/>
        </p:nvSpPr>
        <p:spPr>
          <a:xfrm>
            <a:off x="5514975" y="2255555"/>
            <a:ext cx="2197680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780" dirty="0">
                <a:solidFill>
                  <a:srgbClr val="334155"/>
                </a:solidFill>
              </a:rPr>
              <a:t>Scope confirmation &amp; commercial proposal.</a:t>
            </a:r>
            <a:endParaRPr lang="en-US" sz="780" dirty="0"/>
          </a:p>
        </p:txBody>
      </p:sp>
      <p:sp>
        <p:nvSpPr>
          <p:cNvPr id="23" name="Text 14"/>
          <p:cNvSpPr/>
          <p:nvPr/>
        </p:nvSpPr>
        <p:spPr>
          <a:xfrm>
            <a:off x="4800600" y="2491299"/>
            <a:ext cx="714375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06B6D4"/>
                </a:solidFill>
              </a:rPr>
              <a:t>WEEK 4</a:t>
            </a:r>
            <a:endParaRPr lang="en-US" sz="683" dirty="0"/>
          </a:p>
        </p:txBody>
      </p:sp>
      <p:sp>
        <p:nvSpPr>
          <p:cNvPr id="24" name="Text 15"/>
          <p:cNvSpPr/>
          <p:nvPr/>
        </p:nvSpPr>
        <p:spPr>
          <a:xfrm>
            <a:off x="5514975" y="2491299"/>
            <a:ext cx="1700268" cy="15001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780" dirty="0">
                <a:solidFill>
                  <a:srgbClr val="334155"/>
                </a:solidFill>
              </a:rPr>
              <a:t>Contract signing &amp; project kickoff.</a:t>
            </a:r>
            <a:endParaRPr lang="en-US" sz="780" dirty="0"/>
          </a:p>
        </p:txBody>
      </p:sp>
      <p:sp>
        <p:nvSpPr>
          <p:cNvPr id="25" name="Shape 16"/>
          <p:cNvSpPr/>
          <p:nvPr/>
        </p:nvSpPr>
        <p:spPr>
          <a:xfrm>
            <a:off x="4800600" y="2784193"/>
            <a:ext cx="3771900" cy="780455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26" name="Shape 17"/>
          <p:cNvSpPr/>
          <p:nvPr/>
        </p:nvSpPr>
        <p:spPr>
          <a:xfrm>
            <a:off x="4800600" y="2784193"/>
            <a:ext cx="3771900" cy="3571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7" name="Text 18"/>
          <p:cNvSpPr/>
          <p:nvPr/>
        </p:nvSpPr>
        <p:spPr>
          <a:xfrm>
            <a:off x="4943475" y="2927068"/>
            <a:ext cx="3486150" cy="19466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050" dirty="0">
                <a:solidFill>
                  <a:srgbClr val="06B6D4"/>
                </a:solidFill>
              </a:rPr>
              <a:t>Call to Action</a:t>
            </a:r>
            <a:endParaRPr lang="en-US" sz="1050" dirty="0"/>
          </a:p>
        </p:txBody>
      </p:sp>
      <p:sp>
        <p:nvSpPr>
          <p:cNvPr id="28" name="Text 19"/>
          <p:cNvSpPr/>
          <p:nvPr/>
        </p:nvSpPr>
        <p:spPr>
          <a:xfrm>
            <a:off x="4943475" y="3130706"/>
            <a:ext cx="3486150" cy="30003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780" dirty="0">
                <a:solidFill>
                  <a:srgbClr val="F1F5F9"/>
                </a:solidFill>
              </a:rPr>
              <a:t>"We're ready to schedule a discovery session with your HSE and IT teams. Can we agree on a date?"</a:t>
            </a:r>
            <a:endParaRPr lang="en-US" sz="78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605781" y="1461790"/>
            <a:ext cx="5932438" cy="71437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5600"/>
              </a:lnSpc>
              <a:buNone/>
            </a:pPr>
            <a:r>
              <a:rPr lang="en-US" sz="5182" b="1" dirty="0">
                <a:solidFill>
                  <a:srgbClr val="1E293B"/>
                </a:solidFill>
              </a:rPr>
              <a:t>THANK YOU</a:t>
            </a:r>
            <a:endParaRPr lang="en-US" sz="5182" dirty="0"/>
          </a:p>
        </p:txBody>
      </p:sp>
      <p:sp>
        <p:nvSpPr>
          <p:cNvPr id="4" name="Text 1"/>
          <p:cNvSpPr/>
          <p:nvPr/>
        </p:nvSpPr>
        <p:spPr>
          <a:xfrm>
            <a:off x="1605781" y="2804815"/>
            <a:ext cx="5932438" cy="27324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1486" kern="0" spc="1" dirty="0">
                <a:solidFill>
                  <a:srgbClr val="334155"/>
                </a:solidFill>
              </a:rPr>
              <a:t>We're ready when you are.</a:t>
            </a:r>
            <a:endParaRPr lang="en-US" sz="1486" dirty="0"/>
          </a:p>
        </p:txBody>
      </p:sp>
      <p:sp>
        <p:nvSpPr>
          <p:cNvPr id="8" name="Text 3"/>
          <p:cNvSpPr/>
          <p:nvPr/>
        </p:nvSpPr>
        <p:spPr>
          <a:xfrm>
            <a:off x="4702033" y="3506688"/>
            <a:ext cx="65" cy="145361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200"/>
              </a:lnSpc>
              <a:buNone/>
            </a:pPr>
            <a:endParaRPr lang="en-US" sz="88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142875" y="0"/>
            <a:ext cx="2143125" cy="5143500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4" name="Text 1"/>
          <p:cNvSpPr/>
          <p:nvPr/>
        </p:nvSpPr>
        <p:spPr>
          <a:xfrm rot="-5400000">
            <a:off x="20873" y="2182416"/>
            <a:ext cx="2387157" cy="77866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145" b="1" dirty="0">
                <a:solidFill>
                  <a:srgbClr val="06B6D4"/>
                </a:solidFill>
              </a:rPr>
              <a:t>AGENDA</a:t>
            </a:r>
            <a:endParaRPr lang="en-US" sz="4145" dirty="0"/>
          </a:p>
        </p:txBody>
      </p:sp>
      <p:sp>
        <p:nvSpPr>
          <p:cNvPr id="5" name="Text 2"/>
          <p:cNvSpPr/>
          <p:nvPr/>
        </p:nvSpPr>
        <p:spPr>
          <a:xfrm>
            <a:off x="2857500" y="578644"/>
            <a:ext cx="6286500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Presentation Overview</a:t>
            </a:r>
            <a:endParaRPr lang="en-US" sz="2436" dirty="0"/>
          </a:p>
        </p:txBody>
      </p:sp>
      <p:sp>
        <p:nvSpPr>
          <p:cNvPr id="6" name="Shape 3"/>
          <p:cNvSpPr/>
          <p:nvPr/>
        </p:nvSpPr>
        <p:spPr>
          <a:xfrm>
            <a:off x="2857500" y="1187648"/>
            <a:ext cx="285750" cy="285750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7" name="Text 4"/>
          <p:cNvSpPr/>
          <p:nvPr/>
        </p:nvSpPr>
        <p:spPr>
          <a:xfrm>
            <a:off x="2857500" y="1187648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1E293B"/>
                </a:solidFill>
              </a:rPr>
              <a:t>01</a:t>
            </a:r>
            <a:endParaRPr lang="en-US" sz="987" dirty="0"/>
          </a:p>
        </p:txBody>
      </p:sp>
      <p:sp>
        <p:nvSpPr>
          <p:cNvPr id="8" name="Text 5"/>
          <p:cNvSpPr/>
          <p:nvPr/>
        </p:nvSpPr>
        <p:spPr>
          <a:xfrm>
            <a:off x="3286125" y="1213545"/>
            <a:ext cx="3976278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1E293B"/>
                </a:solidFill>
              </a:rPr>
              <a:t>Understanding Tema Shipyard's HSE Challenge</a:t>
            </a:r>
            <a:endParaRPr lang="en-US" sz="1193" dirty="0"/>
          </a:p>
        </p:txBody>
      </p:sp>
      <p:sp>
        <p:nvSpPr>
          <p:cNvPr id="9" name="Shape 6"/>
          <p:cNvSpPr/>
          <p:nvPr/>
        </p:nvSpPr>
        <p:spPr>
          <a:xfrm>
            <a:off x="2857500" y="1601986"/>
            <a:ext cx="285750" cy="285750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0" name="Text 7"/>
          <p:cNvSpPr/>
          <p:nvPr/>
        </p:nvSpPr>
        <p:spPr>
          <a:xfrm>
            <a:off x="2857500" y="1601986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1E293B"/>
                </a:solidFill>
              </a:rPr>
              <a:t>02</a:t>
            </a:r>
            <a:endParaRPr lang="en-US" sz="987" dirty="0"/>
          </a:p>
        </p:txBody>
      </p:sp>
      <p:sp>
        <p:nvSpPr>
          <p:cNvPr id="11" name="Text 8"/>
          <p:cNvSpPr/>
          <p:nvPr/>
        </p:nvSpPr>
        <p:spPr>
          <a:xfrm>
            <a:off x="3286125" y="1627882"/>
            <a:ext cx="2292641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1E293B"/>
                </a:solidFill>
              </a:rPr>
              <a:t>What is SuperbFusion ERP?</a:t>
            </a:r>
            <a:endParaRPr lang="en-US" sz="1193" dirty="0"/>
          </a:p>
        </p:txBody>
      </p:sp>
      <p:sp>
        <p:nvSpPr>
          <p:cNvPr id="12" name="Shape 9"/>
          <p:cNvSpPr/>
          <p:nvPr/>
        </p:nvSpPr>
        <p:spPr>
          <a:xfrm>
            <a:off x="2857500" y="2016323"/>
            <a:ext cx="285750" cy="285750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3" name="Text 10"/>
          <p:cNvSpPr/>
          <p:nvPr/>
        </p:nvSpPr>
        <p:spPr>
          <a:xfrm>
            <a:off x="2857500" y="2016323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1E293B"/>
                </a:solidFill>
              </a:rPr>
              <a:t>03</a:t>
            </a:r>
            <a:endParaRPr lang="en-US" sz="987" dirty="0"/>
          </a:p>
        </p:txBody>
      </p:sp>
      <p:sp>
        <p:nvSpPr>
          <p:cNvPr id="14" name="Text 11"/>
          <p:cNvSpPr/>
          <p:nvPr/>
        </p:nvSpPr>
        <p:spPr>
          <a:xfrm>
            <a:off x="3286125" y="2042220"/>
            <a:ext cx="3227217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1E293B"/>
                </a:solidFill>
              </a:rPr>
              <a:t>Risk Assessment Module — Deep Dive</a:t>
            </a:r>
            <a:endParaRPr lang="en-US" sz="1193" dirty="0"/>
          </a:p>
        </p:txBody>
      </p:sp>
      <p:sp>
        <p:nvSpPr>
          <p:cNvPr id="15" name="Shape 12"/>
          <p:cNvSpPr/>
          <p:nvPr/>
        </p:nvSpPr>
        <p:spPr>
          <a:xfrm>
            <a:off x="2857500" y="2430661"/>
            <a:ext cx="285750" cy="285750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6" name="Text 13"/>
          <p:cNvSpPr/>
          <p:nvPr/>
        </p:nvSpPr>
        <p:spPr>
          <a:xfrm>
            <a:off x="2857500" y="2430661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1E293B"/>
                </a:solidFill>
              </a:rPr>
              <a:t>04</a:t>
            </a:r>
            <a:endParaRPr lang="en-US" sz="987" dirty="0"/>
          </a:p>
        </p:txBody>
      </p:sp>
      <p:sp>
        <p:nvSpPr>
          <p:cNvPr id="17" name="Text 14"/>
          <p:cNvSpPr/>
          <p:nvPr/>
        </p:nvSpPr>
        <p:spPr>
          <a:xfrm>
            <a:off x="3286125" y="2456557"/>
            <a:ext cx="2065827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1E293B"/>
                </a:solidFill>
              </a:rPr>
              <a:t>Live Demo Walkthrough</a:t>
            </a:r>
            <a:endParaRPr lang="en-US" sz="1193" dirty="0"/>
          </a:p>
        </p:txBody>
      </p:sp>
      <p:sp>
        <p:nvSpPr>
          <p:cNvPr id="18" name="Shape 15"/>
          <p:cNvSpPr/>
          <p:nvPr/>
        </p:nvSpPr>
        <p:spPr>
          <a:xfrm>
            <a:off x="2857500" y="2844998"/>
            <a:ext cx="285750" cy="285750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9" name="Text 16"/>
          <p:cNvSpPr/>
          <p:nvPr/>
        </p:nvSpPr>
        <p:spPr>
          <a:xfrm>
            <a:off x="2857500" y="2844998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1E293B"/>
                </a:solidFill>
              </a:rPr>
              <a:t>05</a:t>
            </a:r>
            <a:endParaRPr lang="en-US" sz="987" dirty="0"/>
          </a:p>
        </p:txBody>
      </p:sp>
      <p:sp>
        <p:nvSpPr>
          <p:cNvPr id="20" name="Text 17"/>
          <p:cNvSpPr/>
          <p:nvPr/>
        </p:nvSpPr>
        <p:spPr>
          <a:xfrm>
            <a:off x="3286125" y="2870895"/>
            <a:ext cx="2872987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1E293B"/>
                </a:solidFill>
              </a:rPr>
              <a:t>Why SuperbFusion is the Right Fit</a:t>
            </a:r>
            <a:endParaRPr lang="en-US" sz="1193" dirty="0"/>
          </a:p>
        </p:txBody>
      </p:sp>
      <p:sp>
        <p:nvSpPr>
          <p:cNvPr id="21" name="Shape 18"/>
          <p:cNvSpPr/>
          <p:nvPr/>
        </p:nvSpPr>
        <p:spPr>
          <a:xfrm>
            <a:off x="2857500" y="3259336"/>
            <a:ext cx="285750" cy="285750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2" name="Text 19"/>
          <p:cNvSpPr/>
          <p:nvPr/>
        </p:nvSpPr>
        <p:spPr>
          <a:xfrm>
            <a:off x="2857500" y="3259336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1E293B"/>
                </a:solidFill>
              </a:rPr>
              <a:t>06</a:t>
            </a:r>
            <a:endParaRPr lang="en-US" sz="987" dirty="0"/>
          </a:p>
        </p:txBody>
      </p:sp>
      <p:sp>
        <p:nvSpPr>
          <p:cNvPr id="23" name="Text 20"/>
          <p:cNvSpPr/>
          <p:nvPr/>
        </p:nvSpPr>
        <p:spPr>
          <a:xfrm>
            <a:off x="3286125" y="3285232"/>
            <a:ext cx="2259378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1E293B"/>
                </a:solidFill>
              </a:rPr>
              <a:t>Implementation Roadmap</a:t>
            </a:r>
            <a:endParaRPr lang="en-US" sz="1193" dirty="0"/>
          </a:p>
        </p:txBody>
      </p:sp>
      <p:sp>
        <p:nvSpPr>
          <p:cNvPr id="24" name="Shape 21"/>
          <p:cNvSpPr/>
          <p:nvPr/>
        </p:nvSpPr>
        <p:spPr>
          <a:xfrm>
            <a:off x="2857500" y="3673673"/>
            <a:ext cx="285750" cy="285750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5" name="Text 22"/>
          <p:cNvSpPr/>
          <p:nvPr/>
        </p:nvSpPr>
        <p:spPr>
          <a:xfrm>
            <a:off x="2857500" y="3673673"/>
            <a:ext cx="285750" cy="28575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987" b="1" dirty="0">
                <a:solidFill>
                  <a:srgbClr val="1E293B"/>
                </a:solidFill>
              </a:rPr>
              <a:t>07</a:t>
            </a:r>
            <a:endParaRPr lang="en-US" sz="987" dirty="0"/>
          </a:p>
        </p:txBody>
      </p:sp>
      <p:sp>
        <p:nvSpPr>
          <p:cNvPr id="26" name="Text 23"/>
          <p:cNvSpPr/>
          <p:nvPr/>
        </p:nvSpPr>
        <p:spPr>
          <a:xfrm>
            <a:off x="3286125" y="3699570"/>
            <a:ext cx="2131656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1E293B"/>
                </a:solidFill>
              </a:rPr>
              <a:t>Investment &amp; Next Steps</a:t>
            </a:r>
            <a:endParaRPr lang="en-US" sz="1193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392906"/>
            <a:ext cx="8715375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Shipyards Face Critical HSE Risks</a:t>
            </a:r>
            <a:endParaRPr lang="en-US" sz="2436" dirty="0"/>
          </a:p>
        </p:txBody>
      </p:sp>
      <p:sp>
        <p:nvSpPr>
          <p:cNvPr id="4" name="Text 1"/>
          <p:cNvSpPr/>
          <p:nvPr/>
        </p:nvSpPr>
        <p:spPr>
          <a:xfrm>
            <a:off x="285750" y="1196494"/>
            <a:ext cx="3857625" cy="373261"/>
          </a:xfrm>
          <a:prstGeom prst="rect">
            <a:avLst/>
          </a:prstGeom>
          <a:noFill/>
          <a:ln/>
        </p:spPr>
        <p:txBody>
          <a:bodyPr wrap="square" lIns="0" tIns="0" rIns="0" bIns="8509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1E293B"/>
                </a:solidFill>
              </a:rPr>
              <a:t>Hazardous Reality</a:t>
            </a:r>
            <a:endParaRPr lang="en-US" sz="1397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1705487"/>
            <a:ext cx="125016" cy="14287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496491" y="1684055"/>
            <a:ext cx="3646884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42" dirty="0">
                <a:solidFill>
                  <a:srgbClr val="334155"/>
                </a:solidFill>
              </a:rPr>
              <a:t>High-Risk Operations: Welding, cutting, and hot work in confined spaces.</a:t>
            </a:r>
            <a:endParaRPr lang="en-US" sz="942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0" y="2151245"/>
            <a:ext cx="142875" cy="14287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14350" y="2129814"/>
            <a:ext cx="3629025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42" dirty="0">
                <a:solidFill>
                  <a:srgbClr val="334155"/>
                </a:solidFill>
              </a:rPr>
              <a:t>Physical Hazards: Working at height and heavy lifting in drydock environments.</a:t>
            </a:r>
            <a:endParaRPr lang="en-US" sz="942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50" y="2597004"/>
            <a:ext cx="125016" cy="142875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496491" y="2575573"/>
            <a:ext cx="3646884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42" dirty="0">
                <a:solidFill>
                  <a:srgbClr val="334155"/>
                </a:solidFill>
              </a:rPr>
              <a:t>Exposure: Chemical exposure and industrial noise are daily realities.</a:t>
            </a:r>
            <a:endParaRPr lang="en-US" sz="942" dirty="0"/>
          </a:p>
        </p:txBody>
      </p:sp>
      <p:sp>
        <p:nvSpPr>
          <p:cNvPr id="11" name="Text 5"/>
          <p:cNvSpPr/>
          <p:nvPr/>
        </p:nvSpPr>
        <p:spPr>
          <a:xfrm>
            <a:off x="5000625" y="1196494"/>
            <a:ext cx="3857625" cy="373261"/>
          </a:xfrm>
          <a:prstGeom prst="rect">
            <a:avLst/>
          </a:prstGeom>
          <a:noFill/>
          <a:ln/>
        </p:spPr>
        <p:txBody>
          <a:bodyPr wrap="square" lIns="0" tIns="0" rIns="0" bIns="85090" rtlCol="0" anchor="t">
            <a:spAutoFit/>
          </a:bodyPr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397" b="1" dirty="0">
                <a:solidFill>
                  <a:srgbClr val="1E293B"/>
                </a:solidFill>
              </a:rPr>
              <a:t>Regulatory Pressure</a:t>
            </a:r>
            <a:endParaRPr lang="en-US" sz="1397" dirty="0"/>
          </a:p>
        </p:txBody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0625" y="1705487"/>
            <a:ext cx="142875" cy="142875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5229225" y="1684055"/>
            <a:ext cx="3629025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42" dirty="0">
                <a:solidFill>
                  <a:srgbClr val="334155"/>
                </a:solidFill>
              </a:rPr>
              <a:t>Legal Mandates: Ghana's Factories Act (1970) and Labour Act 2003 require documented assessments.</a:t>
            </a:r>
            <a:endParaRPr lang="en-US" sz="942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0625" y="2151245"/>
            <a:ext cx="142875" cy="142875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5229225" y="2129814"/>
            <a:ext cx="3629025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42" dirty="0">
                <a:solidFill>
                  <a:srgbClr val="334155"/>
                </a:solidFill>
              </a:rPr>
              <a:t>The Spreadsheet Gap: Manual systems lack real-time visibility and accountability trails.</a:t>
            </a:r>
            <a:endParaRPr lang="en-US" sz="942" dirty="0"/>
          </a:p>
        </p:txBody>
      </p:sp>
      <p:sp>
        <p:nvSpPr>
          <p:cNvPr id="16" name="Shape 8"/>
          <p:cNvSpPr/>
          <p:nvPr/>
        </p:nvSpPr>
        <p:spPr>
          <a:xfrm>
            <a:off x="5000625" y="2632723"/>
            <a:ext cx="3857625" cy="788659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7" name="Shape 9"/>
          <p:cNvSpPr/>
          <p:nvPr/>
        </p:nvSpPr>
        <p:spPr>
          <a:xfrm>
            <a:off x="5000625" y="2632723"/>
            <a:ext cx="71438" cy="788659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18" name="Text 10"/>
          <p:cNvSpPr/>
          <p:nvPr/>
        </p:nvSpPr>
        <p:spPr>
          <a:xfrm>
            <a:off x="5086350" y="2718448"/>
            <a:ext cx="3686175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9" dirty="0">
                <a:solidFill>
                  <a:srgbClr val="06B6D4"/>
                </a:solidFill>
              </a:rPr>
              <a:t>Consequences of Failure</a:t>
            </a:r>
            <a:endParaRPr lang="en-US" sz="1159" dirty="0"/>
          </a:p>
        </p:txBody>
      </p:sp>
      <p:sp>
        <p:nvSpPr>
          <p:cNvPr id="19" name="Text 11"/>
          <p:cNvSpPr/>
          <p:nvPr/>
        </p:nvSpPr>
        <p:spPr>
          <a:xfrm>
            <a:off x="5086350" y="3061348"/>
            <a:ext cx="3686175" cy="36003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942" dirty="0">
                <a:solidFill>
                  <a:srgbClr val="F1F5F9"/>
                </a:solidFill>
              </a:rPr>
              <a:t>Regulatory penalties, operational downtime, and severe reputational damage.</a:t>
            </a:r>
            <a:endParaRPr lang="en-US" sz="942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00062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357188"/>
            <a:ext cx="8572500" cy="9322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Modern HSE Systems Must Deliver Total Control</a:t>
            </a:r>
            <a:endParaRPr lang="en-US" sz="2436" dirty="0"/>
          </a:p>
        </p:txBody>
      </p:sp>
      <p:sp>
        <p:nvSpPr>
          <p:cNvPr id="4" name="Shape 1"/>
          <p:cNvSpPr/>
          <p:nvPr/>
        </p:nvSpPr>
        <p:spPr>
          <a:xfrm>
            <a:off x="285750" y="1589484"/>
            <a:ext cx="2724141" cy="125730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285750" y="1589484"/>
            <a:ext cx="2695538" cy="42863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" y="1703784"/>
            <a:ext cx="137517" cy="15716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80430" y="1675209"/>
            <a:ext cx="1771873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9" dirty="0">
                <a:solidFill>
                  <a:srgbClr val="1E293B"/>
                </a:solidFill>
              </a:rPr>
              <a:t>Centralized Register</a:t>
            </a:r>
            <a:endParaRPr lang="en-US" sz="1159" dirty="0"/>
          </a:p>
        </p:txBody>
      </p:sp>
      <p:sp>
        <p:nvSpPr>
          <p:cNvPr id="8" name="Text 4"/>
          <p:cNvSpPr/>
          <p:nvPr/>
        </p:nvSpPr>
        <p:spPr>
          <a:xfrm>
            <a:off x="371475" y="1975247"/>
            <a:ext cx="2552691" cy="32146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0" dirty="0">
                <a:solidFill>
                  <a:srgbClr val="334155"/>
                </a:solidFill>
              </a:rPr>
              <a:t>One place for all risks across departments and branches.</a:t>
            </a:r>
            <a:endParaRPr lang="en-US" sz="780" dirty="0"/>
          </a:p>
        </p:txBody>
      </p:sp>
      <p:sp>
        <p:nvSpPr>
          <p:cNvPr id="9" name="Shape 5"/>
          <p:cNvSpPr/>
          <p:nvPr/>
        </p:nvSpPr>
        <p:spPr>
          <a:xfrm>
            <a:off x="3138478" y="1589484"/>
            <a:ext cx="2724141" cy="125730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sp>
        <p:nvSpPr>
          <p:cNvPr id="10" name="Shape 6"/>
          <p:cNvSpPr/>
          <p:nvPr/>
        </p:nvSpPr>
        <p:spPr>
          <a:xfrm>
            <a:off x="3138478" y="1589484"/>
            <a:ext cx="2695538" cy="42863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4203" y="1703784"/>
            <a:ext cx="117872" cy="157163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3413513" y="1675209"/>
            <a:ext cx="1341546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9" dirty="0">
                <a:solidFill>
                  <a:srgbClr val="1E293B"/>
                </a:solidFill>
              </a:rPr>
              <a:t>Scoring &amp; Class</a:t>
            </a:r>
            <a:endParaRPr lang="en-US" sz="1159" dirty="0"/>
          </a:p>
        </p:txBody>
      </p:sp>
      <p:sp>
        <p:nvSpPr>
          <p:cNvPr id="13" name="Text 8"/>
          <p:cNvSpPr/>
          <p:nvPr/>
        </p:nvSpPr>
        <p:spPr>
          <a:xfrm>
            <a:off x="3224203" y="1975247"/>
            <a:ext cx="2552691" cy="32146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0" dirty="0">
                <a:solidFill>
                  <a:srgbClr val="334155"/>
                </a:solidFill>
              </a:rPr>
              <a:t>Likelihood × Impact matrix with automatic risk levels.</a:t>
            </a:r>
            <a:endParaRPr lang="en-US" sz="780" dirty="0"/>
          </a:p>
        </p:txBody>
      </p:sp>
      <p:sp>
        <p:nvSpPr>
          <p:cNvPr id="14" name="Shape 9"/>
          <p:cNvSpPr/>
          <p:nvPr/>
        </p:nvSpPr>
        <p:spPr>
          <a:xfrm>
            <a:off x="5991206" y="1589484"/>
            <a:ext cx="2724169" cy="125730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sp>
        <p:nvSpPr>
          <p:cNvPr id="15" name="Shape 10"/>
          <p:cNvSpPr/>
          <p:nvPr/>
        </p:nvSpPr>
        <p:spPr>
          <a:xfrm>
            <a:off x="5991206" y="1589484"/>
            <a:ext cx="2695594" cy="42863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6931" y="1703784"/>
            <a:ext cx="196453" cy="157163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6344822" y="1675209"/>
            <a:ext cx="129095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9" dirty="0">
                <a:solidFill>
                  <a:srgbClr val="1E293B"/>
                </a:solidFill>
              </a:rPr>
              <a:t>Accountability</a:t>
            </a:r>
            <a:endParaRPr lang="en-US" sz="1159" dirty="0"/>
          </a:p>
        </p:txBody>
      </p:sp>
      <p:sp>
        <p:nvSpPr>
          <p:cNvPr id="18" name="Text 12"/>
          <p:cNvSpPr/>
          <p:nvPr/>
        </p:nvSpPr>
        <p:spPr>
          <a:xfrm>
            <a:off x="6076931" y="1975247"/>
            <a:ext cx="2552719" cy="16073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0" dirty="0">
                <a:solidFill>
                  <a:srgbClr val="334155"/>
                </a:solidFill>
              </a:rPr>
              <a:t>Assign risk owners; track creators and updates.</a:t>
            </a:r>
            <a:endParaRPr lang="en-US" sz="780" dirty="0"/>
          </a:p>
        </p:txBody>
      </p:sp>
      <p:sp>
        <p:nvSpPr>
          <p:cNvPr id="19" name="Shape 13"/>
          <p:cNvSpPr/>
          <p:nvPr/>
        </p:nvSpPr>
        <p:spPr>
          <a:xfrm>
            <a:off x="285750" y="2946797"/>
            <a:ext cx="2724141" cy="125730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sp>
        <p:nvSpPr>
          <p:cNvPr id="20" name="Shape 14"/>
          <p:cNvSpPr/>
          <p:nvPr/>
        </p:nvSpPr>
        <p:spPr>
          <a:xfrm>
            <a:off x="285750" y="2946797"/>
            <a:ext cx="2695538" cy="42863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2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475" y="3061097"/>
            <a:ext cx="157163" cy="157163"/>
          </a:xfrm>
          <a:prstGeom prst="rect">
            <a:avLst/>
          </a:prstGeom>
        </p:spPr>
      </p:pic>
      <p:sp>
        <p:nvSpPr>
          <p:cNvPr id="22" name="Text 15"/>
          <p:cNvSpPr/>
          <p:nvPr/>
        </p:nvSpPr>
        <p:spPr>
          <a:xfrm>
            <a:off x="600075" y="3032522"/>
            <a:ext cx="184540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9" dirty="0">
                <a:solidFill>
                  <a:srgbClr val="1E293B"/>
                </a:solidFill>
              </a:rPr>
              <a:t>Reassessment History</a:t>
            </a:r>
            <a:endParaRPr lang="en-US" sz="1159" dirty="0"/>
          </a:p>
        </p:txBody>
      </p:sp>
      <p:sp>
        <p:nvSpPr>
          <p:cNvPr id="23" name="Text 16"/>
          <p:cNvSpPr/>
          <p:nvPr/>
        </p:nvSpPr>
        <p:spPr>
          <a:xfrm>
            <a:off x="371475" y="3332559"/>
            <a:ext cx="2552691" cy="16073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0" dirty="0">
                <a:solidFill>
                  <a:srgbClr val="334155"/>
                </a:solidFill>
              </a:rPr>
              <a:t>Time-stamped log to track mitigation progress.</a:t>
            </a:r>
            <a:endParaRPr lang="en-US" sz="780" dirty="0"/>
          </a:p>
        </p:txBody>
      </p:sp>
      <p:sp>
        <p:nvSpPr>
          <p:cNvPr id="24" name="Shape 17"/>
          <p:cNvSpPr/>
          <p:nvPr/>
        </p:nvSpPr>
        <p:spPr>
          <a:xfrm>
            <a:off x="3138478" y="2946797"/>
            <a:ext cx="2724141" cy="125730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sp>
        <p:nvSpPr>
          <p:cNvPr id="25" name="Shape 18"/>
          <p:cNvSpPr/>
          <p:nvPr/>
        </p:nvSpPr>
        <p:spPr>
          <a:xfrm>
            <a:off x="3138478" y="2946797"/>
            <a:ext cx="2695538" cy="42863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26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24203" y="3061097"/>
            <a:ext cx="176808" cy="157163"/>
          </a:xfrm>
          <a:prstGeom prst="rect">
            <a:avLst/>
          </a:prstGeom>
        </p:spPr>
      </p:pic>
      <p:sp>
        <p:nvSpPr>
          <p:cNvPr id="27" name="Text 19"/>
          <p:cNvSpPr/>
          <p:nvPr/>
        </p:nvSpPr>
        <p:spPr>
          <a:xfrm>
            <a:off x="3472449" y="3032522"/>
            <a:ext cx="1632765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9" dirty="0">
                <a:solidFill>
                  <a:srgbClr val="1E293B"/>
                </a:solidFill>
              </a:rPr>
              <a:t>Dashboard &amp; Filter</a:t>
            </a:r>
            <a:endParaRPr lang="en-US" sz="1159" dirty="0"/>
          </a:p>
        </p:txBody>
      </p:sp>
      <p:sp>
        <p:nvSpPr>
          <p:cNvPr id="28" name="Text 20"/>
          <p:cNvSpPr/>
          <p:nvPr/>
        </p:nvSpPr>
        <p:spPr>
          <a:xfrm>
            <a:off x="3224203" y="3332559"/>
            <a:ext cx="2552691" cy="16073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0" dirty="0">
                <a:solidFill>
                  <a:srgbClr val="334155"/>
                </a:solidFill>
              </a:rPr>
              <a:t>Instant view of risks by department or branch.</a:t>
            </a:r>
            <a:endParaRPr lang="en-US" sz="780" dirty="0"/>
          </a:p>
        </p:txBody>
      </p:sp>
      <p:sp>
        <p:nvSpPr>
          <p:cNvPr id="29" name="Shape 21"/>
          <p:cNvSpPr/>
          <p:nvPr/>
        </p:nvSpPr>
        <p:spPr>
          <a:xfrm>
            <a:off x="5991206" y="2946797"/>
            <a:ext cx="2724169" cy="1257300"/>
          </a:xfrm>
          <a:prstGeom prst="rect">
            <a:avLst/>
          </a:prstGeom>
          <a:solidFill>
            <a:srgbClr val="FFFFFF"/>
          </a:solidFill>
          <a:ln w="18288">
            <a:solidFill>
              <a:srgbClr val="1E293B"/>
            </a:solidFill>
            <a:prstDash val="solid"/>
          </a:ln>
        </p:spPr>
      </p:sp>
      <p:sp>
        <p:nvSpPr>
          <p:cNvPr id="30" name="Shape 22"/>
          <p:cNvSpPr/>
          <p:nvPr/>
        </p:nvSpPr>
        <p:spPr>
          <a:xfrm>
            <a:off x="5991206" y="2946797"/>
            <a:ext cx="2695594" cy="42863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31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76931" y="3061097"/>
            <a:ext cx="117872" cy="157163"/>
          </a:xfrm>
          <a:prstGeom prst="rect">
            <a:avLst/>
          </a:prstGeom>
        </p:spPr>
      </p:pic>
      <p:sp>
        <p:nvSpPr>
          <p:cNvPr id="32" name="Text 23"/>
          <p:cNvSpPr/>
          <p:nvPr/>
        </p:nvSpPr>
        <p:spPr>
          <a:xfrm>
            <a:off x="6266241" y="3032522"/>
            <a:ext cx="1344532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9" dirty="0">
                <a:solidFill>
                  <a:srgbClr val="1E293B"/>
                </a:solidFill>
              </a:rPr>
              <a:t>Audit Readiness</a:t>
            </a:r>
            <a:endParaRPr lang="en-US" sz="1159" dirty="0"/>
          </a:p>
        </p:txBody>
      </p:sp>
      <p:sp>
        <p:nvSpPr>
          <p:cNvPr id="33" name="Text 24"/>
          <p:cNvSpPr/>
          <p:nvPr/>
        </p:nvSpPr>
        <p:spPr>
          <a:xfrm>
            <a:off x="6076931" y="3332559"/>
            <a:ext cx="2552719" cy="32146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300"/>
              </a:lnSpc>
              <a:buNone/>
            </a:pPr>
            <a:r>
              <a:rPr lang="en-US" sz="780" dirty="0">
                <a:solidFill>
                  <a:srgbClr val="334155"/>
                </a:solidFill>
              </a:rPr>
              <a:t>Full trail for EPA, Labour Dept., and IMO inspections.</a:t>
            </a:r>
            <a:endParaRPr lang="en-US" sz="78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357188"/>
            <a:ext cx="8572500" cy="93225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SuperbFusion ERP: One Platform, Total Control</a:t>
            </a:r>
            <a:endParaRPr lang="en-US" sz="2436" dirty="0"/>
          </a:p>
        </p:txBody>
      </p:sp>
      <p:sp>
        <p:nvSpPr>
          <p:cNvPr id="4" name="Shape 1"/>
          <p:cNvSpPr/>
          <p:nvPr/>
        </p:nvSpPr>
        <p:spPr>
          <a:xfrm>
            <a:off x="428625" y="1632347"/>
            <a:ext cx="1950244" cy="1307306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5" name="Shape 2"/>
          <p:cNvSpPr/>
          <p:nvPr/>
        </p:nvSpPr>
        <p:spPr>
          <a:xfrm>
            <a:off x="428625" y="1632347"/>
            <a:ext cx="1950244" cy="35719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159" y="1760934"/>
            <a:ext cx="257175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57213" y="2075259"/>
            <a:ext cx="1693069" cy="19466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1050" dirty="0">
                <a:solidFill>
                  <a:srgbClr val="F1F5F9"/>
                </a:solidFill>
              </a:rPr>
              <a:t>Inventory</a:t>
            </a:r>
            <a:endParaRPr lang="en-US" sz="1050" dirty="0"/>
          </a:p>
        </p:txBody>
      </p:sp>
      <p:sp>
        <p:nvSpPr>
          <p:cNvPr id="8" name="Text 4"/>
          <p:cNvSpPr/>
          <p:nvPr/>
        </p:nvSpPr>
        <p:spPr>
          <a:xfrm>
            <a:off x="557213" y="2327077"/>
            <a:ext cx="1693069" cy="28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27" dirty="0">
                <a:solidFill>
                  <a:srgbClr val="F1F5F9"/>
                </a:solidFill>
              </a:rPr>
              <a:t>Real-time tracking of PPE, rods, and spares.</a:t>
            </a:r>
            <a:endParaRPr lang="en-US" sz="727" dirty="0"/>
          </a:p>
        </p:txBody>
      </p:sp>
      <p:sp>
        <p:nvSpPr>
          <p:cNvPr id="9" name="Shape 5"/>
          <p:cNvSpPr/>
          <p:nvPr/>
        </p:nvSpPr>
        <p:spPr>
          <a:xfrm>
            <a:off x="2493169" y="1632347"/>
            <a:ext cx="1950244" cy="1307306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0" name="Shape 6"/>
          <p:cNvSpPr/>
          <p:nvPr/>
        </p:nvSpPr>
        <p:spPr>
          <a:xfrm>
            <a:off x="2493169" y="1632347"/>
            <a:ext cx="1950244" cy="35719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9703" y="1760934"/>
            <a:ext cx="257175" cy="228600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2621756" y="2075259"/>
            <a:ext cx="1693069" cy="19466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1050" dirty="0">
                <a:solidFill>
                  <a:srgbClr val="F1F5F9"/>
                </a:solidFill>
              </a:rPr>
              <a:t>Procurement</a:t>
            </a:r>
            <a:endParaRPr lang="en-US" sz="1050" dirty="0"/>
          </a:p>
        </p:txBody>
      </p:sp>
      <p:sp>
        <p:nvSpPr>
          <p:cNvPr id="13" name="Text 8"/>
          <p:cNvSpPr/>
          <p:nvPr/>
        </p:nvSpPr>
        <p:spPr>
          <a:xfrm>
            <a:off x="2621756" y="2327077"/>
            <a:ext cx="1693069" cy="28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27" dirty="0">
                <a:solidFill>
                  <a:srgbClr val="F1F5F9"/>
                </a:solidFill>
              </a:rPr>
              <a:t>Streamlined POs and vendor management.</a:t>
            </a:r>
            <a:endParaRPr lang="en-US" sz="727" dirty="0"/>
          </a:p>
        </p:txBody>
      </p:sp>
      <p:sp>
        <p:nvSpPr>
          <p:cNvPr id="14" name="Shape 9"/>
          <p:cNvSpPr/>
          <p:nvPr/>
        </p:nvSpPr>
        <p:spPr>
          <a:xfrm>
            <a:off x="4557713" y="1632347"/>
            <a:ext cx="1950244" cy="1307306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5" name="Shape 10"/>
          <p:cNvSpPr/>
          <p:nvPr/>
        </p:nvSpPr>
        <p:spPr>
          <a:xfrm>
            <a:off x="4557713" y="1632347"/>
            <a:ext cx="1950244" cy="35719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9959" y="1760934"/>
            <a:ext cx="285750" cy="228600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4686300" y="2075259"/>
            <a:ext cx="1693069" cy="19466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1050" dirty="0">
                <a:solidFill>
                  <a:srgbClr val="F1F5F9"/>
                </a:solidFill>
              </a:rPr>
              <a:t>HR &amp; Payroll</a:t>
            </a:r>
            <a:endParaRPr lang="en-US" sz="1050" dirty="0"/>
          </a:p>
        </p:txBody>
      </p:sp>
      <p:sp>
        <p:nvSpPr>
          <p:cNvPr id="18" name="Text 12"/>
          <p:cNvSpPr/>
          <p:nvPr/>
        </p:nvSpPr>
        <p:spPr>
          <a:xfrm>
            <a:off x="4686300" y="2327077"/>
            <a:ext cx="1693069" cy="28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27" dirty="0">
                <a:solidFill>
                  <a:srgbClr val="F1F5F9"/>
                </a:solidFill>
              </a:rPr>
              <a:t>Compliance tracking and safety training.</a:t>
            </a:r>
            <a:endParaRPr lang="en-US" sz="727" dirty="0"/>
          </a:p>
        </p:txBody>
      </p:sp>
      <p:sp>
        <p:nvSpPr>
          <p:cNvPr id="19" name="Shape 13"/>
          <p:cNvSpPr/>
          <p:nvPr/>
        </p:nvSpPr>
        <p:spPr>
          <a:xfrm>
            <a:off x="6622256" y="1632347"/>
            <a:ext cx="1950244" cy="1307306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20" name="Shape 14"/>
          <p:cNvSpPr/>
          <p:nvPr/>
        </p:nvSpPr>
        <p:spPr>
          <a:xfrm>
            <a:off x="6622256" y="1632347"/>
            <a:ext cx="1950244" cy="35719"/>
          </a:xfrm>
          <a:prstGeom prst="rect">
            <a:avLst/>
          </a:prstGeom>
          <a:solidFill>
            <a:srgbClr val="06B6D4"/>
          </a:solidFill>
          <a:ln/>
        </p:spPr>
      </p:sp>
      <p:pic>
        <p:nvPicPr>
          <p:cNvPr id="2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83078" y="1760934"/>
            <a:ext cx="228600" cy="228600"/>
          </a:xfrm>
          <a:prstGeom prst="rect">
            <a:avLst/>
          </a:prstGeom>
        </p:spPr>
      </p:pic>
      <p:sp>
        <p:nvSpPr>
          <p:cNvPr id="22" name="Text 15"/>
          <p:cNvSpPr/>
          <p:nvPr/>
        </p:nvSpPr>
        <p:spPr>
          <a:xfrm>
            <a:off x="6750844" y="2075259"/>
            <a:ext cx="1693069" cy="19466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ctr">
              <a:lnSpc>
                <a:spcPts val="1400"/>
              </a:lnSpc>
              <a:buNone/>
            </a:pPr>
            <a:r>
              <a:rPr lang="en-US" sz="1050" dirty="0">
                <a:solidFill>
                  <a:srgbClr val="F1F5F9"/>
                </a:solidFill>
              </a:rPr>
              <a:t>Risk Assessment</a:t>
            </a:r>
            <a:endParaRPr lang="en-US" sz="1050" dirty="0"/>
          </a:p>
        </p:txBody>
      </p:sp>
      <p:sp>
        <p:nvSpPr>
          <p:cNvPr id="23" name="Text 16"/>
          <p:cNvSpPr/>
          <p:nvPr/>
        </p:nvSpPr>
        <p:spPr>
          <a:xfrm>
            <a:off x="6750844" y="2327077"/>
            <a:ext cx="1693069" cy="28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27" dirty="0">
                <a:solidFill>
                  <a:srgbClr val="F1F5F9"/>
                </a:solidFill>
              </a:rPr>
              <a:t>Integrated HSE management and scoring.</a:t>
            </a:r>
            <a:endParaRPr lang="en-US" sz="727" dirty="0"/>
          </a:p>
        </p:txBody>
      </p:sp>
      <p:sp>
        <p:nvSpPr>
          <p:cNvPr id="24" name="Text 17"/>
          <p:cNvSpPr/>
          <p:nvPr/>
        </p:nvSpPr>
        <p:spPr>
          <a:xfrm>
            <a:off x="578644" y="3075384"/>
            <a:ext cx="390905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9" dirty="0">
                <a:solidFill>
                  <a:srgbClr val="1E293B"/>
                </a:solidFill>
              </a:rPr>
              <a:t>Security-First Architecture</a:t>
            </a:r>
            <a:endParaRPr lang="en-US" sz="1159" dirty="0"/>
          </a:p>
        </p:txBody>
      </p:sp>
      <p:sp>
        <p:nvSpPr>
          <p:cNvPr id="25" name="Text 18"/>
          <p:cNvSpPr/>
          <p:nvPr/>
        </p:nvSpPr>
        <p:spPr>
          <a:xfrm>
            <a:off x="578644" y="3332559"/>
            <a:ext cx="3909054" cy="31075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Role-based access control (RBAC), audit trails, and CSRF protection for data integrity.</a:t>
            </a:r>
            <a:endParaRPr lang="en-US" sz="834" dirty="0"/>
          </a:p>
        </p:txBody>
      </p:sp>
      <p:sp>
        <p:nvSpPr>
          <p:cNvPr id="26" name="Text 19"/>
          <p:cNvSpPr/>
          <p:nvPr/>
        </p:nvSpPr>
        <p:spPr>
          <a:xfrm>
            <a:off x="4663446" y="3075384"/>
            <a:ext cx="3909054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159" dirty="0">
                <a:solidFill>
                  <a:srgbClr val="1E293B"/>
                </a:solidFill>
              </a:rPr>
              <a:t>Flexible Deployment</a:t>
            </a:r>
            <a:endParaRPr lang="en-US" sz="1159" dirty="0"/>
          </a:p>
        </p:txBody>
      </p:sp>
      <p:sp>
        <p:nvSpPr>
          <p:cNvPr id="27" name="Text 20"/>
          <p:cNvSpPr/>
          <p:nvPr/>
        </p:nvSpPr>
        <p:spPr>
          <a:xfrm>
            <a:off x="4663446" y="3332559"/>
            <a:ext cx="3909054" cy="31075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1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Web-based (PHP + MySQL), deployable on-premises at Tema HQ or hosted in the cloud.</a:t>
            </a:r>
            <a:endParaRPr lang="en-US" sz="834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357188"/>
            <a:ext cx="8572500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Risk Assessment Module Deep Dive</a:t>
            </a:r>
            <a:endParaRPr lang="en-US" sz="2436" dirty="0"/>
          </a:p>
        </p:txBody>
      </p:sp>
      <p:sp>
        <p:nvSpPr>
          <p:cNvPr id="4" name="Shape 1"/>
          <p:cNvSpPr/>
          <p:nvPr/>
        </p:nvSpPr>
        <p:spPr>
          <a:xfrm>
            <a:off x="457200" y="1266230"/>
            <a:ext cx="3800475" cy="285750"/>
          </a:xfrm>
          <a:prstGeom prst="rect">
            <a:avLst/>
          </a:prstGeom>
          <a:solidFill>
            <a:srgbClr val="1E293B"/>
          </a:solidFill>
          <a:ln/>
        </p:spPr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56" y="1373386"/>
            <a:ext cx="142875" cy="142875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78669" y="1337667"/>
            <a:ext cx="1505936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F1F5F9"/>
                </a:solidFill>
              </a:rPr>
              <a:t>Core Capabilities</a:t>
            </a:r>
            <a:endParaRPr lang="en-US" sz="1090" dirty="0"/>
          </a:p>
        </p:txBody>
      </p:sp>
      <p:sp>
        <p:nvSpPr>
          <p:cNvPr id="7" name="Text 3"/>
          <p:cNvSpPr/>
          <p:nvPr/>
        </p:nvSpPr>
        <p:spPr>
          <a:xfrm>
            <a:off x="564356" y="1659136"/>
            <a:ext cx="3586163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A </a:t>
            </a:r>
            <a:r>
              <a:rPr lang="en-US" sz="784" b="1" dirty="0">
                <a:solidFill>
                  <a:srgbClr val="06B6D4"/>
                </a:solidFill>
              </a:rPr>
              <a:t>Unified Risk Register</a:t>
            </a:r>
            <a:r>
              <a:rPr lang="en-US" sz="834" dirty="0">
                <a:solidFill>
                  <a:srgbClr val="334155"/>
                </a:solidFill>
              </a:rPr>
              <a:t> to create, view, edit, and close risks. Centralizes all shipyard hazards in one secure database with full version control.</a:t>
            </a:r>
            <a:endParaRPr lang="en-US" sz="834" dirty="0"/>
          </a:p>
        </p:txBody>
      </p:sp>
      <p:sp>
        <p:nvSpPr>
          <p:cNvPr id="8" name="Shape 4"/>
          <p:cNvSpPr/>
          <p:nvPr/>
        </p:nvSpPr>
        <p:spPr>
          <a:xfrm>
            <a:off x="4743450" y="1266230"/>
            <a:ext cx="3800475" cy="285750"/>
          </a:xfrm>
          <a:prstGeom prst="rect">
            <a:avLst/>
          </a:prstGeom>
          <a:solidFill>
            <a:srgbClr val="1E293B"/>
          </a:solidFill>
          <a:ln/>
        </p:spPr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0606" y="1373386"/>
            <a:ext cx="107156" cy="14287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029200" y="1337667"/>
            <a:ext cx="1750637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F1F5F9"/>
                </a:solidFill>
              </a:rPr>
              <a:t>Calculated Scoring</a:t>
            </a:r>
            <a:endParaRPr lang="en-US" sz="1090" dirty="0"/>
          </a:p>
        </p:txBody>
      </p:sp>
      <p:sp>
        <p:nvSpPr>
          <p:cNvPr id="11" name="Text 6"/>
          <p:cNvSpPr/>
          <p:nvPr/>
        </p:nvSpPr>
        <p:spPr>
          <a:xfrm>
            <a:off x="4850606" y="1659136"/>
            <a:ext cx="3586163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Automatic classification based on a </a:t>
            </a:r>
            <a:r>
              <a:rPr lang="en-US" sz="784" b="1" dirty="0">
                <a:solidFill>
                  <a:srgbClr val="06B6D4"/>
                </a:solidFill>
              </a:rPr>
              <a:t>5x5 Matrix</a:t>
            </a:r>
            <a:r>
              <a:rPr lang="en-US" sz="834" dirty="0">
                <a:solidFill>
                  <a:srgbClr val="334155"/>
                </a:solidFill>
              </a:rPr>
              <a:t>. Likelihood x Impact calculation instantly categorizes risks as Critical, High, Medium, or Low.</a:t>
            </a:r>
            <a:endParaRPr lang="en-US" sz="834" dirty="0"/>
          </a:p>
        </p:txBody>
      </p:sp>
      <p:sp>
        <p:nvSpPr>
          <p:cNvPr id="12" name="Shape 7"/>
          <p:cNvSpPr/>
          <p:nvPr/>
        </p:nvSpPr>
        <p:spPr>
          <a:xfrm>
            <a:off x="457200" y="2444948"/>
            <a:ext cx="3800475" cy="285750"/>
          </a:xfrm>
          <a:prstGeom prst="rect">
            <a:avLst/>
          </a:prstGeom>
          <a:solidFill>
            <a:srgbClr val="1E293B"/>
          </a:solidFill>
          <a:ln/>
        </p:spPr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356" y="2552105"/>
            <a:ext cx="160734" cy="142875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796528" y="2516386"/>
            <a:ext cx="1965173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F1F5F9"/>
                </a:solidFill>
              </a:rPr>
              <a:t>Departmental Linking</a:t>
            </a:r>
            <a:endParaRPr lang="en-US" sz="1090" dirty="0"/>
          </a:p>
        </p:txBody>
      </p:sp>
      <p:sp>
        <p:nvSpPr>
          <p:cNvPr id="15" name="Text 9"/>
          <p:cNvSpPr/>
          <p:nvPr/>
        </p:nvSpPr>
        <p:spPr>
          <a:xfrm>
            <a:off x="564356" y="2837855"/>
            <a:ext cx="3586163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Assign risks to specific operational areas such as </a:t>
            </a:r>
            <a:r>
              <a:rPr lang="en-US" sz="784" b="1" dirty="0">
                <a:solidFill>
                  <a:srgbClr val="06B6D4"/>
                </a:solidFill>
              </a:rPr>
              <a:t>Drydock, Mechanical, or HSE</a:t>
            </a:r>
            <a:r>
              <a:rPr lang="en-US" sz="834" dirty="0">
                <a:solidFill>
                  <a:srgbClr val="334155"/>
                </a:solidFill>
              </a:rPr>
              <a:t>. Ensures accountability at the department and branch level.</a:t>
            </a:r>
            <a:endParaRPr lang="en-US" sz="834" dirty="0"/>
          </a:p>
        </p:txBody>
      </p:sp>
      <p:sp>
        <p:nvSpPr>
          <p:cNvPr id="16" name="Shape 10"/>
          <p:cNvSpPr/>
          <p:nvPr/>
        </p:nvSpPr>
        <p:spPr>
          <a:xfrm>
            <a:off x="4743450" y="2444948"/>
            <a:ext cx="3800475" cy="285750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7" name="Text 11"/>
          <p:cNvSpPr/>
          <p:nvPr/>
        </p:nvSpPr>
        <p:spPr>
          <a:xfrm>
            <a:off x="4922044" y="2516386"/>
            <a:ext cx="1737773" cy="21431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F1F5F9"/>
                </a:solidFill>
              </a:rPr>
              <a:t>Mitigation &amp; Status</a:t>
            </a:r>
            <a:endParaRPr lang="en-US" sz="1090" dirty="0"/>
          </a:p>
        </p:txBody>
      </p:sp>
      <p:sp>
        <p:nvSpPr>
          <p:cNvPr id="18" name="Text 12"/>
          <p:cNvSpPr/>
          <p:nvPr/>
        </p:nvSpPr>
        <p:spPr>
          <a:xfrm>
            <a:off x="4850606" y="2837855"/>
            <a:ext cx="3586163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34" dirty="0">
                <a:solidFill>
                  <a:srgbClr val="334155"/>
                </a:solidFill>
              </a:rPr>
              <a:t>Document existing controls and plan future actions. Real-time tracking of </a:t>
            </a:r>
            <a:r>
              <a:rPr lang="en-US" sz="784" b="1" dirty="0">
                <a:solidFill>
                  <a:srgbClr val="06B6D4"/>
                </a:solidFill>
              </a:rPr>
              <a:t>"Open," "In Progress," and "Closed"</a:t>
            </a:r>
            <a:r>
              <a:rPr lang="en-US" sz="834" dirty="0">
                <a:solidFill>
                  <a:srgbClr val="334155"/>
                </a:solidFill>
              </a:rPr>
              <a:t> risk statuses for audit readiness.</a:t>
            </a:r>
            <a:endParaRPr lang="en-US" sz="834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4294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221456"/>
            <a:ext cx="8572500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Executive Visibility via the Risk Dashboard</a:t>
            </a:r>
            <a:endParaRPr lang="en-US" sz="2436" dirty="0"/>
          </a:p>
        </p:txBody>
      </p:sp>
      <p:sp>
        <p:nvSpPr>
          <p:cNvPr id="4" name="Text 1"/>
          <p:cNvSpPr/>
          <p:nvPr/>
        </p:nvSpPr>
        <p:spPr>
          <a:xfrm>
            <a:off x="585788" y="1216223"/>
            <a:ext cx="162520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rgbClr val="334155"/>
                </a:solidFill>
              </a:rPr>
              <a:t>Critical Risks</a:t>
            </a:r>
            <a:endParaRPr lang="en-US" sz="942" dirty="0"/>
          </a:p>
        </p:txBody>
      </p:sp>
      <p:sp>
        <p:nvSpPr>
          <p:cNvPr id="5" name="Text 2"/>
          <p:cNvSpPr/>
          <p:nvPr/>
        </p:nvSpPr>
        <p:spPr>
          <a:xfrm>
            <a:off x="585788" y="1462683"/>
            <a:ext cx="1625203" cy="3500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334155"/>
                </a:solidFill>
              </a:rPr>
              <a:t>04</a:t>
            </a:r>
            <a:endParaRPr lang="en-US" sz="1808" dirty="0"/>
          </a:p>
        </p:txBody>
      </p:sp>
      <p:sp>
        <p:nvSpPr>
          <p:cNvPr id="6" name="Text 3"/>
          <p:cNvSpPr/>
          <p:nvPr/>
        </p:nvSpPr>
        <p:spPr>
          <a:xfrm>
            <a:off x="2653903" y="1216223"/>
            <a:ext cx="162520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rgbClr val="334155"/>
                </a:solidFill>
              </a:rPr>
              <a:t>High Risks</a:t>
            </a:r>
            <a:endParaRPr lang="en-US" sz="942" dirty="0"/>
          </a:p>
        </p:txBody>
      </p:sp>
      <p:sp>
        <p:nvSpPr>
          <p:cNvPr id="7" name="Text 4"/>
          <p:cNvSpPr/>
          <p:nvPr/>
        </p:nvSpPr>
        <p:spPr>
          <a:xfrm>
            <a:off x="2653903" y="1462683"/>
            <a:ext cx="1625203" cy="3500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334155"/>
                </a:solidFill>
              </a:rPr>
              <a:t>12</a:t>
            </a:r>
            <a:endParaRPr lang="en-US" sz="1808" dirty="0"/>
          </a:p>
        </p:txBody>
      </p:sp>
      <p:sp>
        <p:nvSpPr>
          <p:cNvPr id="8" name="Text 5"/>
          <p:cNvSpPr/>
          <p:nvPr/>
        </p:nvSpPr>
        <p:spPr>
          <a:xfrm>
            <a:off x="4722019" y="1216223"/>
            <a:ext cx="162520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rgbClr val="334155"/>
                </a:solidFill>
              </a:rPr>
              <a:t>Medium Risks</a:t>
            </a:r>
            <a:endParaRPr lang="en-US" sz="942" dirty="0"/>
          </a:p>
        </p:txBody>
      </p:sp>
      <p:sp>
        <p:nvSpPr>
          <p:cNvPr id="9" name="Text 6"/>
          <p:cNvSpPr/>
          <p:nvPr/>
        </p:nvSpPr>
        <p:spPr>
          <a:xfrm>
            <a:off x="4722019" y="1462683"/>
            <a:ext cx="1625203" cy="3500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334155"/>
                </a:solidFill>
              </a:rPr>
              <a:t>28</a:t>
            </a:r>
            <a:endParaRPr lang="en-US" sz="1808" dirty="0"/>
          </a:p>
        </p:txBody>
      </p:sp>
      <p:sp>
        <p:nvSpPr>
          <p:cNvPr id="10" name="Text 7"/>
          <p:cNvSpPr/>
          <p:nvPr/>
        </p:nvSpPr>
        <p:spPr>
          <a:xfrm>
            <a:off x="6790134" y="1216223"/>
            <a:ext cx="1625203" cy="17502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942" dirty="0">
                <a:solidFill>
                  <a:srgbClr val="334155"/>
                </a:solidFill>
              </a:rPr>
              <a:t>Low Risks</a:t>
            </a:r>
            <a:endParaRPr lang="en-US" sz="942" dirty="0"/>
          </a:p>
        </p:txBody>
      </p:sp>
      <p:sp>
        <p:nvSpPr>
          <p:cNvPr id="11" name="Text 8"/>
          <p:cNvSpPr/>
          <p:nvPr/>
        </p:nvSpPr>
        <p:spPr>
          <a:xfrm>
            <a:off x="6790134" y="1462683"/>
            <a:ext cx="1625203" cy="35004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808" b="1" dirty="0">
                <a:solidFill>
                  <a:srgbClr val="334155"/>
                </a:solidFill>
              </a:rPr>
              <a:t>45</a:t>
            </a:r>
            <a:endParaRPr lang="en-US" sz="1808" dirty="0"/>
          </a:p>
        </p:txBody>
      </p:sp>
      <p:pic>
        <p:nvPicPr>
          <p:cNvPr id="12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2319040"/>
            <a:ext cx="171450" cy="171450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671513" y="2287786"/>
            <a:ext cx="1887150" cy="23395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193" b="1" dirty="0">
                <a:solidFill>
                  <a:srgbClr val="1E293B"/>
                </a:solidFill>
              </a:rPr>
              <a:t>Recent Risk Updates</a:t>
            </a:r>
            <a:endParaRPr lang="en-US" sz="1193" dirty="0"/>
          </a:p>
        </p:txBody>
      </p:sp>
      <p:sp>
        <p:nvSpPr>
          <p:cNvPr id="14" name="Shape 10"/>
          <p:cNvSpPr/>
          <p:nvPr/>
        </p:nvSpPr>
        <p:spPr>
          <a:xfrm>
            <a:off x="428625" y="2628900"/>
            <a:ext cx="885741" cy="319683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5" name="Text 11"/>
          <p:cNvSpPr/>
          <p:nvPr/>
        </p:nvSpPr>
        <p:spPr>
          <a:xfrm>
            <a:off x="428625" y="2628900"/>
            <a:ext cx="885741" cy="31968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F1F5F9"/>
                </a:solidFill>
              </a:rPr>
              <a:t>Code</a:t>
            </a:r>
            <a:endParaRPr lang="en-US" sz="683" dirty="0"/>
          </a:p>
        </p:txBody>
      </p:sp>
      <p:sp>
        <p:nvSpPr>
          <p:cNvPr id="16" name="Shape 12"/>
          <p:cNvSpPr/>
          <p:nvPr/>
        </p:nvSpPr>
        <p:spPr>
          <a:xfrm>
            <a:off x="1314366" y="2628900"/>
            <a:ext cx="2656498" cy="319683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7" name="Text 13"/>
          <p:cNvSpPr/>
          <p:nvPr/>
        </p:nvSpPr>
        <p:spPr>
          <a:xfrm>
            <a:off x="1314366" y="2628900"/>
            <a:ext cx="2656498" cy="31968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F1F5F9"/>
                </a:solidFill>
              </a:rPr>
              <a:t>Risk Title</a:t>
            </a:r>
            <a:endParaRPr lang="en-US" sz="683" dirty="0"/>
          </a:p>
        </p:txBody>
      </p:sp>
      <p:sp>
        <p:nvSpPr>
          <p:cNvPr id="18" name="Shape 14"/>
          <p:cNvSpPr/>
          <p:nvPr/>
        </p:nvSpPr>
        <p:spPr>
          <a:xfrm>
            <a:off x="3970865" y="2628900"/>
            <a:ext cx="1121820" cy="319683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19" name="Text 15"/>
          <p:cNvSpPr/>
          <p:nvPr/>
        </p:nvSpPr>
        <p:spPr>
          <a:xfrm>
            <a:off x="3970865" y="2628900"/>
            <a:ext cx="1121820" cy="31968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F1F5F9"/>
                </a:solidFill>
              </a:rPr>
              <a:t>Department</a:t>
            </a:r>
            <a:endParaRPr lang="en-US" sz="683" dirty="0"/>
          </a:p>
        </p:txBody>
      </p:sp>
      <p:sp>
        <p:nvSpPr>
          <p:cNvPr id="20" name="Shape 16"/>
          <p:cNvSpPr/>
          <p:nvPr/>
        </p:nvSpPr>
        <p:spPr>
          <a:xfrm>
            <a:off x="5092684" y="2628900"/>
            <a:ext cx="1079348" cy="319683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21" name="Text 17"/>
          <p:cNvSpPr/>
          <p:nvPr/>
        </p:nvSpPr>
        <p:spPr>
          <a:xfrm>
            <a:off x="5092684" y="2628900"/>
            <a:ext cx="1079348" cy="31968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F1F5F9"/>
                </a:solidFill>
              </a:rPr>
              <a:t>Level</a:t>
            </a:r>
            <a:endParaRPr lang="en-US" sz="683" dirty="0"/>
          </a:p>
        </p:txBody>
      </p:sp>
      <p:sp>
        <p:nvSpPr>
          <p:cNvPr id="22" name="Shape 18"/>
          <p:cNvSpPr/>
          <p:nvPr/>
        </p:nvSpPr>
        <p:spPr>
          <a:xfrm>
            <a:off x="6172033" y="2628900"/>
            <a:ext cx="1292154" cy="319683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23" name="Text 19"/>
          <p:cNvSpPr/>
          <p:nvPr/>
        </p:nvSpPr>
        <p:spPr>
          <a:xfrm>
            <a:off x="6172033" y="2628900"/>
            <a:ext cx="1292154" cy="31968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F1F5F9"/>
                </a:solidFill>
              </a:rPr>
              <a:t>Status</a:t>
            </a:r>
            <a:endParaRPr lang="en-US" sz="683" dirty="0"/>
          </a:p>
        </p:txBody>
      </p:sp>
      <p:sp>
        <p:nvSpPr>
          <p:cNvPr id="24" name="Shape 20"/>
          <p:cNvSpPr/>
          <p:nvPr/>
        </p:nvSpPr>
        <p:spPr>
          <a:xfrm>
            <a:off x="7464186" y="2628900"/>
            <a:ext cx="1108314" cy="319683"/>
          </a:xfrm>
          <a:prstGeom prst="rect">
            <a:avLst/>
          </a:prstGeom>
          <a:solidFill>
            <a:srgbClr val="1E293B"/>
          </a:solidFill>
          <a:ln/>
        </p:spPr>
      </p:sp>
      <p:sp>
        <p:nvSpPr>
          <p:cNvPr id="25" name="Text 21"/>
          <p:cNvSpPr/>
          <p:nvPr/>
        </p:nvSpPr>
        <p:spPr>
          <a:xfrm>
            <a:off x="7464186" y="2628900"/>
            <a:ext cx="1108314" cy="31968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683" b="1" dirty="0">
                <a:solidFill>
                  <a:srgbClr val="F1F5F9"/>
                </a:solidFill>
              </a:rPr>
              <a:t>Updated</a:t>
            </a:r>
            <a:endParaRPr lang="en-US" sz="683" dirty="0"/>
          </a:p>
        </p:txBody>
      </p:sp>
      <p:sp>
        <p:nvSpPr>
          <p:cNvPr id="26" name="Text 22"/>
          <p:cNvSpPr/>
          <p:nvPr/>
        </p:nvSpPr>
        <p:spPr>
          <a:xfrm>
            <a:off x="428625" y="2948583"/>
            <a:ext cx="885741" cy="31075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RSK-089</a:t>
            </a:r>
            <a:endParaRPr lang="en-US" sz="727" dirty="0"/>
          </a:p>
        </p:txBody>
      </p:sp>
      <p:sp>
        <p:nvSpPr>
          <p:cNvPr id="27" name="Text 23"/>
          <p:cNvSpPr/>
          <p:nvPr/>
        </p:nvSpPr>
        <p:spPr>
          <a:xfrm>
            <a:off x="1314366" y="2948583"/>
            <a:ext cx="2656498" cy="31075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Hot Work Fire Risk - Drydock 2</a:t>
            </a:r>
            <a:endParaRPr lang="en-US" sz="727" dirty="0"/>
          </a:p>
        </p:txBody>
      </p:sp>
      <p:sp>
        <p:nvSpPr>
          <p:cNvPr id="28" name="Text 24"/>
          <p:cNvSpPr/>
          <p:nvPr/>
        </p:nvSpPr>
        <p:spPr>
          <a:xfrm>
            <a:off x="3970865" y="2948583"/>
            <a:ext cx="1121820" cy="31075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HSE</a:t>
            </a:r>
            <a:endParaRPr lang="en-US" sz="727" dirty="0"/>
          </a:p>
        </p:txBody>
      </p:sp>
      <p:sp>
        <p:nvSpPr>
          <p:cNvPr id="29" name="Shape 25"/>
          <p:cNvSpPr/>
          <p:nvPr/>
        </p:nvSpPr>
        <p:spPr>
          <a:xfrm>
            <a:off x="5178409" y="3036094"/>
            <a:ext cx="504025" cy="144661"/>
          </a:xfrm>
          <a:prstGeom prst="rect">
            <a:avLst/>
          </a:prstGeom>
          <a:solidFill>
            <a:srgbClr val="FF0000"/>
          </a:solidFill>
          <a:ln/>
        </p:spPr>
      </p:sp>
      <p:sp>
        <p:nvSpPr>
          <p:cNvPr id="30" name="Text 26"/>
          <p:cNvSpPr/>
          <p:nvPr/>
        </p:nvSpPr>
        <p:spPr>
          <a:xfrm>
            <a:off x="5178409" y="3036094"/>
            <a:ext cx="504025" cy="144661"/>
          </a:xfrm>
          <a:prstGeom prst="rect">
            <a:avLst/>
          </a:prstGeom>
          <a:noFill/>
          <a:ln/>
        </p:spPr>
        <p:txBody>
          <a:bodyPr wrap="none" lIns="68072" tIns="17018" rIns="68072" bIns="17018" rtlCol="0" anchor="t">
            <a:spAutoFit/>
          </a:bodyPr>
          <a:lstStyle/>
          <a:p>
            <a:pPr marL="0" indent="0" algn="l">
              <a:lnSpc>
                <a:spcPts val="800"/>
              </a:lnSpc>
              <a:buNone/>
            </a:pPr>
            <a:r>
              <a:rPr lang="en-US" sz="584" b="1" dirty="0">
                <a:solidFill>
                  <a:srgbClr val="FFFFFF"/>
                </a:solidFill>
              </a:rPr>
              <a:t>CRITICAL</a:t>
            </a:r>
            <a:endParaRPr lang="en-US" sz="584" dirty="0"/>
          </a:p>
        </p:txBody>
      </p:sp>
      <p:sp>
        <p:nvSpPr>
          <p:cNvPr id="31" name="Text 27"/>
          <p:cNvSpPr/>
          <p:nvPr/>
        </p:nvSpPr>
        <p:spPr>
          <a:xfrm>
            <a:off x="6172033" y="2948583"/>
            <a:ext cx="1292154" cy="31075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OPEN</a:t>
            </a:r>
            <a:endParaRPr lang="en-US" sz="727" dirty="0"/>
          </a:p>
        </p:txBody>
      </p:sp>
      <p:sp>
        <p:nvSpPr>
          <p:cNvPr id="32" name="Text 28"/>
          <p:cNvSpPr/>
          <p:nvPr/>
        </p:nvSpPr>
        <p:spPr>
          <a:xfrm>
            <a:off x="7464186" y="2948583"/>
            <a:ext cx="1108314" cy="310753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2026-02-24</a:t>
            </a:r>
            <a:endParaRPr lang="en-US" sz="727" dirty="0"/>
          </a:p>
        </p:txBody>
      </p:sp>
      <p:sp>
        <p:nvSpPr>
          <p:cNvPr id="33" name="Text 29"/>
          <p:cNvSpPr/>
          <p:nvPr/>
        </p:nvSpPr>
        <p:spPr>
          <a:xfrm>
            <a:off x="428625" y="3259336"/>
            <a:ext cx="885741" cy="314325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RSK-074</a:t>
            </a:r>
            <a:endParaRPr lang="en-US" sz="727" dirty="0"/>
          </a:p>
        </p:txBody>
      </p:sp>
      <p:sp>
        <p:nvSpPr>
          <p:cNvPr id="34" name="Text 30"/>
          <p:cNvSpPr/>
          <p:nvPr/>
        </p:nvSpPr>
        <p:spPr>
          <a:xfrm>
            <a:off x="1314366" y="3259336"/>
            <a:ext cx="2656498" cy="314325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Confined Space Entry - Tanker A</a:t>
            </a:r>
            <a:endParaRPr lang="en-US" sz="727" dirty="0"/>
          </a:p>
        </p:txBody>
      </p:sp>
      <p:sp>
        <p:nvSpPr>
          <p:cNvPr id="35" name="Text 31"/>
          <p:cNvSpPr/>
          <p:nvPr/>
        </p:nvSpPr>
        <p:spPr>
          <a:xfrm>
            <a:off x="3970865" y="3259336"/>
            <a:ext cx="1121820" cy="314325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Mechanical</a:t>
            </a:r>
            <a:endParaRPr lang="en-US" sz="727" dirty="0"/>
          </a:p>
        </p:txBody>
      </p:sp>
      <p:sp>
        <p:nvSpPr>
          <p:cNvPr id="36" name="Shape 32"/>
          <p:cNvSpPr/>
          <p:nvPr/>
        </p:nvSpPr>
        <p:spPr>
          <a:xfrm>
            <a:off x="5178409" y="3350419"/>
            <a:ext cx="340891" cy="144661"/>
          </a:xfrm>
          <a:prstGeom prst="rect">
            <a:avLst/>
          </a:prstGeom>
          <a:solidFill>
            <a:srgbClr val="FF8C00"/>
          </a:solidFill>
          <a:ln/>
        </p:spPr>
      </p:sp>
      <p:sp>
        <p:nvSpPr>
          <p:cNvPr id="37" name="Text 33"/>
          <p:cNvSpPr/>
          <p:nvPr/>
        </p:nvSpPr>
        <p:spPr>
          <a:xfrm>
            <a:off x="5178409" y="3350419"/>
            <a:ext cx="340891" cy="144661"/>
          </a:xfrm>
          <a:prstGeom prst="rect">
            <a:avLst/>
          </a:prstGeom>
          <a:noFill/>
          <a:ln/>
        </p:spPr>
        <p:txBody>
          <a:bodyPr wrap="none" lIns="68072" tIns="17018" rIns="68072" bIns="17018" rtlCol="0" anchor="t">
            <a:spAutoFit/>
          </a:bodyPr>
          <a:lstStyle/>
          <a:p>
            <a:pPr marL="0" indent="0" algn="l">
              <a:lnSpc>
                <a:spcPts val="800"/>
              </a:lnSpc>
              <a:buNone/>
            </a:pPr>
            <a:r>
              <a:rPr lang="en-US" sz="584" b="1" dirty="0">
                <a:solidFill>
                  <a:srgbClr val="FFFFFF"/>
                </a:solidFill>
              </a:rPr>
              <a:t>HIGH</a:t>
            </a:r>
            <a:endParaRPr lang="en-US" sz="584" dirty="0"/>
          </a:p>
        </p:txBody>
      </p:sp>
      <p:sp>
        <p:nvSpPr>
          <p:cNvPr id="38" name="Text 34"/>
          <p:cNvSpPr/>
          <p:nvPr/>
        </p:nvSpPr>
        <p:spPr>
          <a:xfrm>
            <a:off x="6172033" y="3259336"/>
            <a:ext cx="1292154" cy="314325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IN PROGRESS</a:t>
            </a:r>
            <a:endParaRPr lang="en-US" sz="727" dirty="0"/>
          </a:p>
        </p:txBody>
      </p:sp>
      <p:sp>
        <p:nvSpPr>
          <p:cNvPr id="39" name="Text 35"/>
          <p:cNvSpPr/>
          <p:nvPr/>
        </p:nvSpPr>
        <p:spPr>
          <a:xfrm>
            <a:off x="7464186" y="3259336"/>
            <a:ext cx="1108314" cy="314325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2026-02-23</a:t>
            </a:r>
            <a:endParaRPr lang="en-US" sz="727" dirty="0"/>
          </a:p>
        </p:txBody>
      </p:sp>
      <p:sp>
        <p:nvSpPr>
          <p:cNvPr id="40" name="Text 36"/>
          <p:cNvSpPr/>
          <p:nvPr/>
        </p:nvSpPr>
        <p:spPr>
          <a:xfrm>
            <a:off x="428625" y="3573661"/>
            <a:ext cx="885741" cy="314325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RSK-062</a:t>
            </a:r>
            <a:endParaRPr lang="en-US" sz="727" dirty="0"/>
          </a:p>
        </p:txBody>
      </p:sp>
      <p:sp>
        <p:nvSpPr>
          <p:cNvPr id="41" name="Text 37"/>
          <p:cNvSpPr/>
          <p:nvPr/>
        </p:nvSpPr>
        <p:spPr>
          <a:xfrm>
            <a:off x="1314366" y="3573661"/>
            <a:ext cx="2656498" cy="314325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Crane Maintenance Delay</a:t>
            </a:r>
            <a:endParaRPr lang="en-US" sz="727" dirty="0"/>
          </a:p>
        </p:txBody>
      </p:sp>
      <p:sp>
        <p:nvSpPr>
          <p:cNvPr id="42" name="Text 38"/>
          <p:cNvSpPr/>
          <p:nvPr/>
        </p:nvSpPr>
        <p:spPr>
          <a:xfrm>
            <a:off x="3970865" y="3573661"/>
            <a:ext cx="1121820" cy="314325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Assets</a:t>
            </a:r>
            <a:endParaRPr lang="en-US" sz="727" dirty="0"/>
          </a:p>
        </p:txBody>
      </p:sp>
      <p:sp>
        <p:nvSpPr>
          <p:cNvPr id="43" name="Shape 39"/>
          <p:cNvSpPr/>
          <p:nvPr/>
        </p:nvSpPr>
        <p:spPr>
          <a:xfrm>
            <a:off x="5178409" y="3664744"/>
            <a:ext cx="340891" cy="144661"/>
          </a:xfrm>
          <a:prstGeom prst="rect">
            <a:avLst/>
          </a:prstGeom>
          <a:solidFill>
            <a:srgbClr val="FF8C00"/>
          </a:solidFill>
          <a:ln/>
        </p:spPr>
      </p:sp>
      <p:sp>
        <p:nvSpPr>
          <p:cNvPr id="44" name="Text 40"/>
          <p:cNvSpPr/>
          <p:nvPr/>
        </p:nvSpPr>
        <p:spPr>
          <a:xfrm>
            <a:off x="5178409" y="3664744"/>
            <a:ext cx="340891" cy="144661"/>
          </a:xfrm>
          <a:prstGeom prst="rect">
            <a:avLst/>
          </a:prstGeom>
          <a:noFill/>
          <a:ln/>
        </p:spPr>
        <p:txBody>
          <a:bodyPr wrap="none" lIns="68072" tIns="17018" rIns="68072" bIns="17018" rtlCol="0" anchor="t">
            <a:spAutoFit/>
          </a:bodyPr>
          <a:lstStyle/>
          <a:p>
            <a:pPr marL="0" indent="0" algn="l">
              <a:lnSpc>
                <a:spcPts val="800"/>
              </a:lnSpc>
              <a:buNone/>
            </a:pPr>
            <a:r>
              <a:rPr lang="en-US" sz="584" b="1" dirty="0">
                <a:solidFill>
                  <a:srgbClr val="FFFFFF"/>
                </a:solidFill>
              </a:rPr>
              <a:t>HIGH</a:t>
            </a:r>
            <a:endParaRPr lang="en-US" sz="584" dirty="0"/>
          </a:p>
        </p:txBody>
      </p:sp>
      <p:sp>
        <p:nvSpPr>
          <p:cNvPr id="45" name="Text 41"/>
          <p:cNvSpPr/>
          <p:nvPr/>
        </p:nvSpPr>
        <p:spPr>
          <a:xfrm>
            <a:off x="6172033" y="3573661"/>
            <a:ext cx="1292154" cy="314325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OPEN</a:t>
            </a:r>
            <a:endParaRPr lang="en-US" sz="727" dirty="0"/>
          </a:p>
        </p:txBody>
      </p:sp>
      <p:sp>
        <p:nvSpPr>
          <p:cNvPr id="46" name="Text 42"/>
          <p:cNvSpPr/>
          <p:nvPr/>
        </p:nvSpPr>
        <p:spPr>
          <a:xfrm>
            <a:off x="7464186" y="3573661"/>
            <a:ext cx="1108314" cy="314325"/>
          </a:xfrm>
          <a:prstGeom prst="rect">
            <a:avLst/>
          </a:prstGeom>
          <a:noFill/>
          <a:ln/>
        </p:spPr>
        <p:txBody>
          <a:bodyPr wrap="square" lIns="102108" tIns="102108" rIns="102108" bIns="102108" rtlCol="0" anchor="ctr">
            <a:spAutoFit/>
          </a:bodyPr>
          <a:lstStyle/>
          <a:p>
            <a:pPr marL="0" indent="0" algn="l">
              <a:lnSpc>
                <a:spcPts val="9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2026-02-22</a:t>
            </a:r>
            <a:endParaRPr lang="en-US" sz="727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7">
            <a:extLst>
              <a:ext uri="{FF2B5EF4-FFF2-40B4-BE49-F238E27FC236}">
                <a16:creationId xmlns:a16="http://schemas.microsoft.com/office/drawing/2014/main" id="{FB7F0214-C294-2130-4971-406A4DF13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76" y="1230087"/>
            <a:ext cx="8778647" cy="310413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79D9F953-CF5E-70ED-C5DB-B719CBDD5052}"/>
              </a:ext>
            </a:extLst>
          </p:cNvPr>
          <p:cNvSpPr/>
          <p:nvPr/>
        </p:nvSpPr>
        <p:spPr>
          <a:xfrm>
            <a:off x="428625" y="221456"/>
            <a:ext cx="8572500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Executive Visibility via the Risk Dashboard</a:t>
            </a:r>
            <a:endParaRPr lang="en-US" sz="2436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FE2B60-6BBE-0E4E-FE63-B45D85752CB4}"/>
              </a:ext>
            </a:extLst>
          </p:cNvPr>
          <p:cNvSpPr/>
          <p:nvPr/>
        </p:nvSpPr>
        <p:spPr>
          <a:xfrm>
            <a:off x="428625" y="687586"/>
            <a:ext cx="914400" cy="45719"/>
          </a:xfrm>
          <a:prstGeom prst="rect">
            <a:avLst/>
          </a:prstGeom>
          <a:solidFill>
            <a:srgbClr val="00B3D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468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8625" y="285750"/>
            <a:ext cx="8715375" cy="466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436" b="1" dirty="0">
                <a:solidFill>
                  <a:srgbClr val="1E293B"/>
                </a:solidFill>
              </a:rPr>
              <a:t>Case Study: HSE Workflow</a:t>
            </a:r>
            <a:endParaRPr lang="en-US" sz="2436" dirty="0"/>
          </a:p>
        </p:txBody>
      </p:sp>
      <p:sp>
        <p:nvSpPr>
          <p:cNvPr id="4" name="Shape 1"/>
          <p:cNvSpPr/>
          <p:nvPr/>
        </p:nvSpPr>
        <p:spPr>
          <a:xfrm>
            <a:off x="828675" y="1280517"/>
            <a:ext cx="485775" cy="485775"/>
          </a:xfrm>
          <a:prstGeom prst="rect">
            <a:avLst/>
          </a:prstGeom>
          <a:solidFill>
            <a:srgbClr val="1E293B"/>
          </a:solidFill>
          <a:ln w="27432">
            <a:solidFill>
              <a:srgbClr val="06B6D4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828675" y="1280517"/>
            <a:ext cx="485775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dirty="0">
                <a:solidFill>
                  <a:srgbClr val="06B6D4"/>
                </a:solidFill>
              </a:rPr>
              <a:t>01</a:t>
            </a:r>
            <a:endParaRPr lang="en-US" sz="1269" dirty="0"/>
          </a:p>
        </p:txBody>
      </p:sp>
      <p:sp>
        <p:nvSpPr>
          <p:cNvPr id="6" name="Text 3"/>
          <p:cNvSpPr/>
          <p:nvPr/>
        </p:nvSpPr>
        <p:spPr>
          <a:xfrm>
            <a:off x="423881" y="1973461"/>
            <a:ext cx="1295335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1E293B"/>
                </a:solidFill>
              </a:rPr>
              <a:t>Identification</a:t>
            </a:r>
            <a:endParaRPr lang="en-US" sz="1090" dirty="0"/>
          </a:p>
        </p:txBody>
      </p:sp>
      <p:sp>
        <p:nvSpPr>
          <p:cNvPr id="7" name="Text 4"/>
          <p:cNvSpPr/>
          <p:nvPr/>
        </p:nvSpPr>
        <p:spPr>
          <a:xfrm>
            <a:off x="285750" y="2573536"/>
            <a:ext cx="1571625" cy="42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HSE Officer identifies hazard during drydock welding operation.</a:t>
            </a:r>
            <a:endParaRPr lang="en-US" sz="727" dirty="0"/>
          </a:p>
        </p:txBody>
      </p:sp>
      <p:sp>
        <p:nvSpPr>
          <p:cNvPr id="8" name="Shape 5"/>
          <p:cNvSpPr/>
          <p:nvPr/>
        </p:nvSpPr>
        <p:spPr>
          <a:xfrm>
            <a:off x="2578894" y="1280517"/>
            <a:ext cx="485775" cy="485775"/>
          </a:xfrm>
          <a:prstGeom prst="rect">
            <a:avLst/>
          </a:prstGeom>
          <a:solidFill>
            <a:srgbClr val="1E293B"/>
          </a:solidFill>
          <a:ln w="27432">
            <a:solidFill>
              <a:srgbClr val="06B6D4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2578894" y="1280517"/>
            <a:ext cx="485775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dirty="0">
                <a:solidFill>
                  <a:srgbClr val="06B6D4"/>
                </a:solidFill>
              </a:rPr>
              <a:t>02</a:t>
            </a:r>
            <a:endParaRPr lang="en-US" sz="1269" dirty="0"/>
          </a:p>
        </p:txBody>
      </p:sp>
      <p:sp>
        <p:nvSpPr>
          <p:cNvPr id="10" name="Text 7"/>
          <p:cNvSpPr/>
          <p:nvPr/>
        </p:nvSpPr>
        <p:spPr>
          <a:xfrm>
            <a:off x="2451255" y="1973461"/>
            <a:ext cx="741025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1E293B"/>
                </a:solidFill>
              </a:rPr>
              <a:t>Logging</a:t>
            </a:r>
            <a:endParaRPr lang="en-US" sz="1090" dirty="0"/>
          </a:p>
        </p:txBody>
      </p:sp>
      <p:sp>
        <p:nvSpPr>
          <p:cNvPr id="11" name="Text 8"/>
          <p:cNvSpPr/>
          <p:nvPr/>
        </p:nvSpPr>
        <p:spPr>
          <a:xfrm>
            <a:off x="2035969" y="2573536"/>
            <a:ext cx="1571625" cy="28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Logs risk in SuperbFusion: "Hot Work Fire Risk — Drydock Bay 2".</a:t>
            </a:r>
            <a:endParaRPr lang="en-US" sz="727" dirty="0"/>
          </a:p>
        </p:txBody>
      </p:sp>
      <p:sp>
        <p:nvSpPr>
          <p:cNvPr id="12" name="Shape 9"/>
          <p:cNvSpPr/>
          <p:nvPr/>
        </p:nvSpPr>
        <p:spPr>
          <a:xfrm>
            <a:off x="4329113" y="1280517"/>
            <a:ext cx="485775" cy="485775"/>
          </a:xfrm>
          <a:prstGeom prst="rect">
            <a:avLst/>
          </a:prstGeom>
          <a:solidFill>
            <a:srgbClr val="1E293B"/>
          </a:solidFill>
          <a:ln w="27432">
            <a:solidFill>
              <a:srgbClr val="06B6D4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4329113" y="1280517"/>
            <a:ext cx="485775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dirty="0">
                <a:solidFill>
                  <a:srgbClr val="06B6D4"/>
                </a:solidFill>
              </a:rPr>
              <a:t>03</a:t>
            </a:r>
            <a:endParaRPr lang="en-US" sz="1269" dirty="0"/>
          </a:p>
        </p:txBody>
      </p:sp>
      <p:sp>
        <p:nvSpPr>
          <p:cNvPr id="14" name="Text 11"/>
          <p:cNvSpPr/>
          <p:nvPr/>
        </p:nvSpPr>
        <p:spPr>
          <a:xfrm>
            <a:off x="3931155" y="1973461"/>
            <a:ext cx="1281661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1E293B"/>
                </a:solidFill>
              </a:rPr>
              <a:t>Classification</a:t>
            </a:r>
            <a:endParaRPr lang="en-US" sz="1090" dirty="0"/>
          </a:p>
        </p:txBody>
      </p:sp>
      <p:sp>
        <p:nvSpPr>
          <p:cNvPr id="15" name="Text 12"/>
          <p:cNvSpPr/>
          <p:nvPr/>
        </p:nvSpPr>
        <p:spPr>
          <a:xfrm>
            <a:off x="3786188" y="2573536"/>
            <a:ext cx="1571625" cy="42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System auto-calculates "CRITICAL" score (Likelihood 4 x Impact 5).</a:t>
            </a:r>
            <a:endParaRPr lang="en-US" sz="727" dirty="0"/>
          </a:p>
        </p:txBody>
      </p:sp>
      <p:sp>
        <p:nvSpPr>
          <p:cNvPr id="16" name="Shape 13"/>
          <p:cNvSpPr/>
          <p:nvPr/>
        </p:nvSpPr>
        <p:spPr>
          <a:xfrm>
            <a:off x="6079331" y="1280517"/>
            <a:ext cx="485775" cy="485775"/>
          </a:xfrm>
          <a:prstGeom prst="rect">
            <a:avLst/>
          </a:prstGeom>
          <a:solidFill>
            <a:srgbClr val="1E293B"/>
          </a:solidFill>
          <a:ln w="27432">
            <a:solidFill>
              <a:srgbClr val="06B6D4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6079331" y="1280517"/>
            <a:ext cx="485775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dirty="0">
                <a:solidFill>
                  <a:srgbClr val="06B6D4"/>
                </a:solidFill>
              </a:rPr>
              <a:t>04</a:t>
            </a:r>
            <a:endParaRPr lang="en-US" sz="1269" dirty="0"/>
          </a:p>
        </p:txBody>
      </p:sp>
      <p:sp>
        <p:nvSpPr>
          <p:cNvPr id="18" name="Text 15"/>
          <p:cNvSpPr/>
          <p:nvPr/>
        </p:nvSpPr>
        <p:spPr>
          <a:xfrm>
            <a:off x="6016991" y="1973461"/>
            <a:ext cx="610428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1E293B"/>
                </a:solidFill>
              </a:rPr>
              <a:t>Action</a:t>
            </a:r>
            <a:endParaRPr lang="en-US" sz="1090" dirty="0"/>
          </a:p>
        </p:txBody>
      </p:sp>
      <p:sp>
        <p:nvSpPr>
          <p:cNvPr id="19" name="Text 16"/>
          <p:cNvSpPr/>
          <p:nvPr/>
        </p:nvSpPr>
        <p:spPr>
          <a:xfrm>
            <a:off x="5536406" y="2573536"/>
            <a:ext cx="1571625" cy="28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Mitigation plans added; HSE Manager assigned as risk owner.</a:t>
            </a:r>
            <a:endParaRPr lang="en-US" sz="727" dirty="0"/>
          </a:p>
        </p:txBody>
      </p:sp>
      <p:sp>
        <p:nvSpPr>
          <p:cNvPr id="20" name="Shape 17"/>
          <p:cNvSpPr/>
          <p:nvPr/>
        </p:nvSpPr>
        <p:spPr>
          <a:xfrm>
            <a:off x="7829550" y="1280517"/>
            <a:ext cx="485775" cy="485775"/>
          </a:xfrm>
          <a:prstGeom prst="rect">
            <a:avLst/>
          </a:prstGeom>
          <a:solidFill>
            <a:srgbClr val="1E293B"/>
          </a:solidFill>
          <a:ln w="27432">
            <a:solidFill>
              <a:srgbClr val="06B6D4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7829550" y="1280517"/>
            <a:ext cx="485775" cy="48577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269" dirty="0">
                <a:solidFill>
                  <a:srgbClr val="06B6D4"/>
                </a:solidFill>
              </a:rPr>
              <a:t>05</a:t>
            </a:r>
            <a:endParaRPr lang="en-US" sz="1269" dirty="0"/>
          </a:p>
        </p:txBody>
      </p:sp>
      <p:sp>
        <p:nvSpPr>
          <p:cNvPr id="22" name="Text 19"/>
          <p:cNvSpPr/>
          <p:nvPr/>
        </p:nvSpPr>
        <p:spPr>
          <a:xfrm>
            <a:off x="7565175" y="1973461"/>
            <a:ext cx="1014496" cy="428625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spAutoFit/>
          </a:bodyPr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090" b="1" dirty="0">
                <a:solidFill>
                  <a:srgbClr val="1E293B"/>
                </a:solidFill>
              </a:rPr>
              <a:t>Resolution</a:t>
            </a:r>
            <a:endParaRPr lang="en-US" sz="1090" dirty="0"/>
          </a:p>
        </p:txBody>
      </p:sp>
      <p:sp>
        <p:nvSpPr>
          <p:cNvPr id="23" name="Text 20"/>
          <p:cNvSpPr/>
          <p:nvPr/>
        </p:nvSpPr>
        <p:spPr>
          <a:xfrm>
            <a:off x="7286625" y="2573536"/>
            <a:ext cx="1571625" cy="420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lnSpc>
                <a:spcPts val="1100"/>
              </a:lnSpc>
              <a:buNone/>
            </a:pPr>
            <a:r>
              <a:rPr lang="en-US" sz="727" dirty="0">
                <a:solidFill>
                  <a:srgbClr val="334155"/>
                </a:solidFill>
              </a:rPr>
              <a:t>Risk reassessed to "MEDIUM" after controls; full audit trail logged.</a:t>
            </a:r>
            <a:endParaRPr lang="en-US" sz="727" dirty="0"/>
          </a:p>
        </p:txBody>
      </p:sp>
      <p:sp>
        <p:nvSpPr>
          <p:cNvPr id="24" name="Shape 21"/>
          <p:cNvSpPr/>
          <p:nvPr/>
        </p:nvSpPr>
        <p:spPr>
          <a:xfrm>
            <a:off x="428625" y="3522176"/>
            <a:ext cx="8286750" cy="794742"/>
          </a:xfrm>
          <a:prstGeom prst="rect">
            <a:avLst/>
          </a:prstGeom>
          <a:solidFill>
            <a:srgbClr val="1E293B"/>
          </a:solidFill>
          <a:ln/>
        </p:spPr>
        <p:txBody>
          <a:bodyPr/>
          <a:lstStyle/>
          <a:p>
            <a:endParaRPr lang="en-US" dirty="0"/>
          </a:p>
        </p:txBody>
      </p:sp>
      <p:sp>
        <p:nvSpPr>
          <p:cNvPr id="25" name="Shape 22"/>
          <p:cNvSpPr/>
          <p:nvPr/>
        </p:nvSpPr>
        <p:spPr>
          <a:xfrm>
            <a:off x="428625" y="3522176"/>
            <a:ext cx="71438" cy="794742"/>
          </a:xfrm>
          <a:prstGeom prst="rect">
            <a:avLst/>
          </a:prstGeom>
          <a:solidFill>
            <a:srgbClr val="06B6D4"/>
          </a:solidFill>
          <a:ln/>
        </p:spPr>
      </p:sp>
      <p:sp>
        <p:nvSpPr>
          <p:cNvPr id="26" name="Text 23"/>
          <p:cNvSpPr/>
          <p:nvPr/>
        </p:nvSpPr>
        <p:spPr>
          <a:xfrm>
            <a:off x="642938" y="3665051"/>
            <a:ext cx="7858125" cy="19466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050" dirty="0">
                <a:solidFill>
                  <a:srgbClr val="06B6D4"/>
                </a:solidFill>
              </a:rPr>
              <a:t>Real-World Impact</a:t>
            </a:r>
            <a:endParaRPr lang="en-US" sz="1050" dirty="0"/>
          </a:p>
        </p:txBody>
      </p:sp>
      <p:sp>
        <p:nvSpPr>
          <p:cNvPr id="27" name="Text 24"/>
          <p:cNvSpPr/>
          <p:nvPr/>
        </p:nvSpPr>
        <p:spPr>
          <a:xfrm>
            <a:off x="642938" y="3974018"/>
            <a:ext cx="785812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834" dirty="0">
                <a:solidFill>
                  <a:srgbClr val="F1F5F9"/>
                </a:solidFill>
              </a:rPr>
              <a:t>"A Day in the Life of HSE at Tema Shipyard — With SuperbFusion. From identification to resolution, every action is tracked, scored, and accountable."</a:t>
            </a:r>
            <a:endParaRPr lang="en-US" sz="834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1321</Words>
  <Application>Microsoft Office PowerPoint</Application>
  <PresentationFormat>On-screen Show (16:9)</PresentationFormat>
  <Paragraphs>295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prince Kay</cp:lastModifiedBy>
  <cp:revision>5</cp:revision>
  <dcterms:created xsi:type="dcterms:W3CDTF">2026-02-24T21:37:17Z</dcterms:created>
  <dcterms:modified xsi:type="dcterms:W3CDTF">2026-02-25T01:20:49Z</dcterms:modified>
</cp:coreProperties>
</file>